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7" r:id="rId2"/>
    <p:sldId id="258" r:id="rId3"/>
    <p:sldId id="259" r:id="rId4"/>
    <p:sldId id="260" r:id="rId5"/>
    <p:sldId id="261" r:id="rId6"/>
    <p:sldId id="273" r:id="rId7"/>
    <p:sldId id="262" r:id="rId8"/>
    <p:sldId id="263" r:id="rId9"/>
    <p:sldId id="264" r:id="rId10"/>
    <p:sldId id="271" r:id="rId11"/>
    <p:sldId id="265" r:id="rId12"/>
    <p:sldId id="272" r:id="rId13"/>
    <p:sldId id="266" r:id="rId14"/>
    <p:sldId id="267" r:id="rId15"/>
    <p:sldId id="268" r:id="rId16"/>
    <p:sldId id="274" r:id="rId17"/>
    <p:sldId id="275" r:id="rId18"/>
    <p:sldId id="276" r:id="rId19"/>
    <p:sldId id="277" r:id="rId20"/>
    <p:sldId id="269" r:id="rId21"/>
    <p:sldId id="270"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666699"/>
    <a:srgbClr val="3366CC"/>
    <a:srgbClr val="8794D3"/>
    <a:srgbClr val="FFFF00"/>
    <a:srgbClr val="FFFFFF"/>
    <a:srgbClr val="CCCCFF"/>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7" autoAdjust="0"/>
    <p:restoredTop sz="94660"/>
  </p:normalViewPr>
  <p:slideViewPr>
    <p:cSldViewPr>
      <p:cViewPr>
        <p:scale>
          <a:sx n="50" d="100"/>
          <a:sy n="50" d="100"/>
        </p:scale>
        <p:origin x="-1956" y="-5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7106" name="Group 2"/>
          <p:cNvGrpSpPr>
            <a:grpSpLocks/>
          </p:cNvGrpSpPr>
          <p:nvPr/>
        </p:nvGrpSpPr>
        <p:grpSpPr bwMode="auto">
          <a:xfrm>
            <a:off x="-498475" y="1311275"/>
            <a:ext cx="10429875" cy="5908675"/>
            <a:chOff x="-313" y="824"/>
            <a:chExt cx="6570" cy="3722"/>
          </a:xfrm>
        </p:grpSpPr>
        <p:sp>
          <p:nvSpPr>
            <p:cNvPr id="47107"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08"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09"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10"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11"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12"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13"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47114"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47115"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47116"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47117"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47118"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47119"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47120"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47121"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47122"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47123"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47124"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47125"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47126"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47127"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47128"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47129"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47130"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47131"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47132"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47133"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47134"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47135"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47136"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47137"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47138"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47139"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40"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41"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42"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43"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44"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45"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46"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47"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48"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49"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0"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1"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52"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3"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4"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5"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6"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47157"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47158"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59"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60"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61"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62"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63"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64"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65"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66"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67"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68"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69"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70"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71"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172"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173"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74"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175"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76"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177"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78"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79"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80"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81"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182"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83"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84"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85"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86"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187"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188"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189"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190"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91"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192"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93"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94"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95"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196"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97"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198"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199"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0"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1"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2"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3"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4"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5"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6"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7"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08"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09"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10"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7211"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7212"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13"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7214"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215"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216"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217"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218"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219"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220"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21"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22"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223"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24"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25"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26"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27"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228"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229"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7230"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231"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232"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33"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34"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35"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36"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37"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38"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39"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40"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41"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242"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243"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244"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245"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46"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247"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7248"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49"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50"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51"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52"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53"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54"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55"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7256"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57"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58"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59"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0"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1"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2"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3"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4"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5"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6"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7"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8"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69"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70"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71"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72"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7273"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7274"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275"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276"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77"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78"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79"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80"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81"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82"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83"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84"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285"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86"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87"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88"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89"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0"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1"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2"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3"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47294"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5"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6"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7297"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7298"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7299"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7300"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01"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02"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47303"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47304"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05"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06"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47307"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08"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09"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47310"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11"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12"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13"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14"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15"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47316"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47317"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47318"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7319"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7320"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7321"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47322"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47323"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7324" name="Rectangle 220"/>
          <p:cNvSpPr>
            <a:spLocks noGrp="1" noChangeArrowheads="1"/>
          </p:cNvSpPr>
          <p:nvPr>
            <p:ph type="dt" sz="quarter" idx="2"/>
          </p:nvPr>
        </p:nvSpPr>
        <p:spPr/>
        <p:txBody>
          <a:bodyPr/>
          <a:lstStyle>
            <a:lvl1pPr>
              <a:defRPr/>
            </a:lvl1pPr>
          </a:lstStyle>
          <a:p>
            <a:endParaRPr lang="en-US"/>
          </a:p>
        </p:txBody>
      </p:sp>
      <p:sp>
        <p:nvSpPr>
          <p:cNvPr id="47325"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47326" name="Rectangle 222"/>
          <p:cNvSpPr>
            <a:spLocks noGrp="1" noChangeArrowheads="1"/>
          </p:cNvSpPr>
          <p:nvPr>
            <p:ph type="sldNum" sz="quarter" idx="4"/>
          </p:nvPr>
        </p:nvSpPr>
        <p:spPr/>
        <p:txBody>
          <a:bodyPr/>
          <a:lstStyle>
            <a:lvl1pPr>
              <a:defRPr/>
            </a:lvl1pPr>
          </a:lstStyle>
          <a:p>
            <a:fld id="{D2DE065A-2439-4328-816C-31E8FF9E9E6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371F18F-7111-4226-B44E-C754D5C365FC}"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88175EA-72A9-4423-8263-7CBBFBC007F3}"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8DC8E29-ED44-4874-8526-9A2DC9DE89C3}" type="slidenum">
              <a:rPr lang="en-US"/>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fld id="{D6D23BFC-5DA3-44B4-ABA0-87DD4BDE3F3E}" type="slidenum">
              <a:rPr lang="en-US"/>
              <a:pPr/>
              <a:t>‹#›</a:t>
            </a:fld>
            <a:endParaRPr lang="en-US"/>
          </a:p>
        </p:txBody>
      </p:sp>
      <p:sp>
        <p:nvSpPr>
          <p:cNvPr id="6" name="Date Placeholder 5"/>
          <p:cNvSpPr>
            <a:spLocks noGrp="1"/>
          </p:cNvSpPr>
          <p:nvPr>
            <p:ph type="dt" sz="half" idx="11"/>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FFEC8F2-3CD1-4EA6-AE32-5497D222EA75}"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7C5E07B-9FCF-41A3-83F9-05559A4E2066}"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A72340F-7F37-4E8B-A36D-977DBC478578}"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98A92FD-AC77-4FB6-9708-5D3E006C1141}"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0AFB3A7-8416-4750-9979-C3ACDDA975BF}"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62872D5-6BBB-475F-8AF9-2625DCA2C68D}"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C7B24D4-5D31-4759-94D0-4B25012A87F9}"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C0336BA-4689-4822-AB81-B16196307335}"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7373FF"/>
            </a:gs>
            <a:gs pos="100000">
              <a:srgbClr val="7373FF">
                <a:gamma/>
                <a:shade val="0"/>
                <a:invGamma/>
              </a:srgbClr>
            </a:gs>
          </a:gsLst>
          <a:path path="rect">
            <a:fillToRect l="100000" b="100000"/>
          </a:path>
        </a:gradFill>
        <a:effectLst/>
      </p:bgPr>
    </p:bg>
    <p:spTree>
      <p:nvGrpSpPr>
        <p:cNvPr id="1" name=""/>
        <p:cNvGrpSpPr/>
        <p:nvPr/>
      </p:nvGrpSpPr>
      <p:grpSpPr>
        <a:xfrm>
          <a:off x="0" y="0"/>
          <a:ext cx="0" cy="0"/>
          <a:chOff x="0" y="0"/>
          <a:chExt cx="0" cy="0"/>
        </a:xfrm>
      </p:grpSpPr>
      <p:grpSp>
        <p:nvGrpSpPr>
          <p:cNvPr id="46082" name="Group 2"/>
          <p:cNvGrpSpPr>
            <a:grpSpLocks/>
          </p:cNvGrpSpPr>
          <p:nvPr/>
        </p:nvGrpSpPr>
        <p:grpSpPr bwMode="auto">
          <a:xfrm>
            <a:off x="-496888" y="1308100"/>
            <a:ext cx="10429876" cy="5908675"/>
            <a:chOff x="-313" y="824"/>
            <a:chExt cx="6570" cy="3722"/>
          </a:xfrm>
        </p:grpSpPr>
        <p:sp>
          <p:nvSpPr>
            <p:cNvPr id="46083"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84"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85"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86"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87"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88"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89"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0"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1"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2"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3"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4"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5"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6"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097"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46098"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46099"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0"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1"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2"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3"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4"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5"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106"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7"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8"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09"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46110"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111"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112"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113"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114"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46115"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16"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17"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18"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19"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20"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21"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22"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23"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24"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25"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26"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27"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28"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29"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30"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31"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32"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46133"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46134"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35"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36"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37"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38"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39"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40"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41"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42"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43"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44"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45"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46"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47"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148"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149"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50"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51"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52"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53"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54"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55"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56"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57"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158"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59"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60"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61"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62"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163"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164"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165"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166"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67"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68"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69"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70"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71"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72"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73"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174"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75"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76"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77"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78"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79"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80"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81"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82"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83"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84"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185"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186"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6187"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6188"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89"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46190"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191"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192"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93"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194"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95"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96"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197"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198"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199"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00"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01"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02"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03"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204"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205"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46206"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207"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208"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209"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210"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1"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2"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3"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4"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5"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6"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17"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218"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219"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220"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221"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22"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223"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46224"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225"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26"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27"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228"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29"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0"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31"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46232"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3"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4"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5"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6"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7"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8"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39"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0"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1"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2"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3"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4"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5"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6"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7"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48"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46249"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46250"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251"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252"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3"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4"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5"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6"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7"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8"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59"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60"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61"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2"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3"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4"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5"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6"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7"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8"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69"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46270"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71"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72"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46273"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6274"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6275"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46276"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77"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78"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6279"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6280"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1"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2"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6283"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4"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5"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46286"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7"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8"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89"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90"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91"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46292"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46293"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46294"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46295"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46296"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46297"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46298"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BADB9C01-4BF8-48F0-9214-A21940EEB2C6}" type="slidenum">
              <a:rPr lang="en-US"/>
              <a:pPr/>
              <a:t>‹#›</a:t>
            </a:fld>
            <a:endParaRPr lang="en-US"/>
          </a:p>
        </p:txBody>
      </p:sp>
      <p:sp>
        <p:nvSpPr>
          <p:cNvPr id="46299"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46300"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46301"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302"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6" name="Text Box 6"/>
          <p:cNvSpPr txBox="1">
            <a:spLocks noChangeArrowheads="1"/>
          </p:cNvSpPr>
          <p:nvPr/>
        </p:nvSpPr>
        <p:spPr bwMode="auto">
          <a:xfrm>
            <a:off x="2286000" y="2209800"/>
            <a:ext cx="5943600" cy="3785652"/>
          </a:xfrm>
          <a:prstGeom prst="rect">
            <a:avLst/>
          </a:prstGeom>
          <a:noFill/>
          <a:ln w="9525">
            <a:noFill/>
            <a:miter lim="800000"/>
            <a:headEnd/>
            <a:tailEnd/>
          </a:ln>
          <a:effectLst/>
        </p:spPr>
        <p:txBody>
          <a:bodyPr wrap="square">
            <a:spAutoFit/>
          </a:bodyPr>
          <a:lstStyle/>
          <a:p>
            <a:pPr algn="ctr">
              <a:lnSpc>
                <a:spcPct val="120000"/>
              </a:lnSpc>
            </a:pPr>
            <a:r>
              <a:rPr lang="en-US" sz="4000" b="1" dirty="0">
                <a:effectLst>
                  <a:outerShdw blurRad="38100" dist="38100" dir="2700000" algn="tl">
                    <a:srgbClr val="000000"/>
                  </a:outerShdw>
                </a:effectLst>
                <a:latin typeface="Times New Roman" pitchFamily="18" charset="0"/>
              </a:rPr>
              <a:t>HOMOEOPATHIC</a:t>
            </a:r>
          </a:p>
          <a:p>
            <a:pPr algn="ctr">
              <a:lnSpc>
                <a:spcPct val="120000"/>
              </a:lnSpc>
            </a:pPr>
            <a:r>
              <a:rPr lang="en-US" sz="4000" b="1" dirty="0" smtClean="0">
                <a:effectLst>
                  <a:outerShdw blurRad="38100" dist="38100" dir="2700000" algn="tl">
                    <a:srgbClr val="000000"/>
                  </a:outerShdw>
                </a:effectLst>
                <a:latin typeface="Times New Roman" pitchFamily="18" charset="0"/>
              </a:rPr>
              <a:t>PHARMACOPOEIA</a:t>
            </a:r>
          </a:p>
          <a:p>
            <a:pPr algn="r">
              <a:lnSpc>
                <a:spcPct val="120000"/>
              </a:lnSpc>
            </a:pPr>
            <a:r>
              <a:rPr lang="en-US" sz="4000" b="1" dirty="0" smtClean="0">
                <a:effectLst>
                  <a:outerShdw blurRad="38100" dist="38100" dir="2700000" algn="tl">
                    <a:srgbClr val="000000"/>
                  </a:outerShdw>
                </a:effectLst>
                <a:latin typeface="Times New Roman" pitchFamily="18" charset="0"/>
              </a:rPr>
              <a:t>Prepared By</a:t>
            </a:r>
          </a:p>
          <a:p>
            <a:pPr algn="r">
              <a:lnSpc>
                <a:spcPct val="120000"/>
              </a:lnSpc>
            </a:pPr>
            <a:r>
              <a:rPr lang="en-US" sz="4000" b="1" dirty="0" err="1" smtClean="0">
                <a:effectLst>
                  <a:outerShdw blurRad="38100" dist="38100" dir="2700000" algn="tl">
                    <a:srgbClr val="000000"/>
                  </a:outerShdw>
                </a:effectLst>
                <a:latin typeface="Times New Roman" pitchFamily="18" charset="0"/>
              </a:rPr>
              <a:t>Dr.Sreeja.S</a:t>
            </a:r>
            <a:endParaRPr lang="en-US" sz="4000" b="1" dirty="0" smtClean="0">
              <a:effectLst>
                <a:outerShdw blurRad="38100" dist="38100" dir="2700000" algn="tl">
                  <a:srgbClr val="000000"/>
                </a:outerShdw>
              </a:effectLst>
              <a:latin typeface="Times New Roman" pitchFamily="18" charset="0"/>
            </a:endParaRPr>
          </a:p>
          <a:p>
            <a:pPr algn="r">
              <a:lnSpc>
                <a:spcPct val="120000"/>
              </a:lnSpc>
            </a:pPr>
            <a:r>
              <a:rPr lang="en-US" sz="4000" b="1" dirty="0" err="1" smtClean="0">
                <a:effectLst>
                  <a:outerShdw blurRad="38100" dist="38100" dir="2700000" algn="tl">
                    <a:srgbClr val="000000"/>
                  </a:outerShdw>
                </a:effectLst>
                <a:latin typeface="Times New Roman" pitchFamily="18" charset="0"/>
              </a:rPr>
              <a:t>H.o.D</a:t>
            </a:r>
            <a:r>
              <a:rPr lang="en-US" sz="4000" b="1" dirty="0" smtClean="0">
                <a:effectLst>
                  <a:outerShdw blurRad="38100" dist="38100" dir="2700000" algn="tl">
                    <a:srgbClr val="000000"/>
                  </a:outerShdw>
                </a:effectLst>
                <a:latin typeface="Times New Roman" pitchFamily="18" charset="0"/>
              </a:rPr>
              <a:t>, Dept of Pharmacy </a:t>
            </a:r>
            <a:endParaRPr lang="en-US" sz="4000" b="1" dirty="0">
              <a:effectLst>
                <a:outerShdw blurRad="38100" dist="38100" dir="2700000" algn="tl">
                  <a:srgbClr val="000000"/>
                </a:outerShdw>
              </a:effectLst>
              <a:latin typeface="Times New Roman" pitchFamily="18" charset="0"/>
            </a:endParaRPr>
          </a:p>
        </p:txBody>
      </p:sp>
      <p:sp>
        <p:nvSpPr>
          <p:cNvPr id="40980" name="Rectangle 20"/>
          <p:cNvSpPr>
            <a:spLocks noChangeArrowheads="1"/>
          </p:cNvSpPr>
          <p:nvPr/>
        </p:nvSpPr>
        <p:spPr bwMode="auto">
          <a:xfrm>
            <a:off x="1676400" y="2133600"/>
            <a:ext cx="6553200" cy="40386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457200" y="762000"/>
            <a:ext cx="8382000" cy="5543550"/>
          </a:xfrm>
          <a:prstGeom prst="rect">
            <a:avLst/>
          </a:prstGeom>
          <a:noFill/>
          <a:ln w="9525">
            <a:noFill/>
            <a:miter lim="800000"/>
            <a:headEnd/>
            <a:tailEnd/>
          </a:ln>
          <a:effectLst/>
        </p:spPr>
        <p:txBody>
          <a:bodyPr>
            <a:spAutoFit/>
          </a:bodyPr>
          <a:lstStyle/>
          <a:p>
            <a:pPr algn="ctr" eaLnBrk="1" hangingPunct="1">
              <a:lnSpc>
                <a:spcPct val="120000"/>
              </a:lnSpc>
              <a:spcBef>
                <a:spcPct val="20000"/>
              </a:spcBef>
              <a:buClr>
                <a:schemeClr val="hlink"/>
              </a:buClr>
              <a:buFont typeface="Wingdings" pitchFamily="2" charset="2"/>
              <a:buNone/>
            </a:pPr>
            <a:r>
              <a:rPr lang="en-US" sz="3200" b="1"/>
              <a:t>In 1880, the second edition </a:t>
            </a:r>
          </a:p>
          <a:p>
            <a:pPr algn="ctr" eaLnBrk="1" hangingPunct="1">
              <a:lnSpc>
                <a:spcPct val="120000"/>
              </a:lnSpc>
              <a:spcBef>
                <a:spcPct val="20000"/>
              </a:spcBef>
              <a:buClr>
                <a:schemeClr val="hlink"/>
              </a:buClr>
              <a:buFont typeface="Wingdings" pitchFamily="2" charset="2"/>
              <a:buNone/>
            </a:pPr>
            <a:r>
              <a:rPr lang="en-US" sz="3200" b="1"/>
              <a:t>(English edition) of this work was published. In 1929, the 2nd English edition was published. This was later revised and is known today as </a:t>
            </a:r>
          </a:p>
          <a:p>
            <a:pPr algn="ctr" eaLnBrk="1" hangingPunct="1">
              <a:lnSpc>
                <a:spcPct val="120000"/>
              </a:lnSpc>
              <a:spcBef>
                <a:spcPct val="20000"/>
              </a:spcBef>
              <a:buClr>
                <a:schemeClr val="hlink"/>
              </a:buClr>
              <a:buFont typeface="Wingdings" pitchFamily="2" charset="2"/>
              <a:buNone/>
            </a:pPr>
            <a:r>
              <a:rPr lang="en-US" sz="3200" b="1">
                <a:solidFill>
                  <a:srgbClr val="FFFF00"/>
                </a:solidFill>
              </a:rPr>
              <a:t>‘Dr. Willmar Schwabe Homoeopathisches Arzneibuch</a:t>
            </a:r>
            <a:r>
              <a:rPr lang="en-US" sz="3200" b="1"/>
              <a:t>’ which was subsequently accepted as the official </a:t>
            </a:r>
            <a:r>
              <a:rPr lang="en-US" sz="3200" b="1">
                <a:solidFill>
                  <a:srgbClr val="FFFF00"/>
                </a:solidFill>
              </a:rPr>
              <a:t>German Homoeopathic Pharmacopoeia (HAB).</a:t>
            </a:r>
            <a:r>
              <a:rPr lang="en-US" sz="3200" b="1"/>
              <a:t> </a:t>
            </a:r>
          </a:p>
        </p:txBody>
      </p:sp>
      <p:sp>
        <p:nvSpPr>
          <p:cNvPr id="69637" name="Rectangle 5"/>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304800" y="1828800"/>
            <a:ext cx="8229600" cy="4343400"/>
          </a:xfrm>
        </p:spPr>
        <p:txBody>
          <a:bodyPr/>
          <a:lstStyle/>
          <a:p>
            <a:pPr algn="ctr">
              <a:lnSpc>
                <a:spcPct val="120000"/>
              </a:lnSpc>
              <a:buFont typeface="Wingdings" pitchFamily="2" charset="2"/>
              <a:buNone/>
            </a:pPr>
            <a:r>
              <a:rPr lang="en-US" b="1"/>
              <a:t>	The </a:t>
            </a:r>
            <a:r>
              <a:rPr lang="en-US" b="1">
                <a:solidFill>
                  <a:srgbClr val="CCCCFF"/>
                </a:solidFill>
              </a:rPr>
              <a:t>first</a:t>
            </a:r>
            <a:r>
              <a:rPr lang="en-US" b="1"/>
              <a:t> British Homoeopathic Pharmacopoeia was published in 1870 by the British Homoeopathic Society, London. </a:t>
            </a:r>
          </a:p>
          <a:p>
            <a:pPr algn="ctr">
              <a:lnSpc>
                <a:spcPct val="120000"/>
              </a:lnSpc>
              <a:buFont typeface="Wingdings" pitchFamily="2" charset="2"/>
              <a:buNone/>
            </a:pPr>
            <a:r>
              <a:rPr lang="en-US" b="1"/>
              <a:t>The </a:t>
            </a:r>
            <a:r>
              <a:rPr lang="en-US" b="1">
                <a:solidFill>
                  <a:srgbClr val="CCCCFF"/>
                </a:solidFill>
              </a:rPr>
              <a:t>second</a:t>
            </a:r>
            <a:r>
              <a:rPr lang="en-US" b="1"/>
              <a:t> edition of the British Homoeopathic Pharmacopoeia was published in 1876. </a:t>
            </a:r>
          </a:p>
        </p:txBody>
      </p:sp>
      <p:sp>
        <p:nvSpPr>
          <p:cNvPr id="55302" name="Rectangle 6"/>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5301" name="Text Box 5"/>
          <p:cNvSpPr txBox="1">
            <a:spLocks noChangeArrowheads="1"/>
          </p:cNvSpPr>
          <p:nvPr/>
        </p:nvSpPr>
        <p:spPr bwMode="auto">
          <a:xfrm>
            <a:off x="609600" y="0"/>
            <a:ext cx="8001000" cy="106680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200" b="1">
                <a:effectLst>
                  <a:outerShdw blurRad="38100" dist="38100" dir="2700000" algn="tl">
                    <a:srgbClr val="000000"/>
                  </a:outerShdw>
                </a:effectLst>
                <a:latin typeface="Times New Roman" pitchFamily="18" charset="0"/>
              </a:rPr>
              <a:t>BRITISH </a:t>
            </a:r>
          </a:p>
          <a:p>
            <a:pPr algn="ctr"/>
            <a:r>
              <a:rPr lang="en-US" sz="3200" b="1">
                <a:effectLst>
                  <a:outerShdw blurRad="38100" dist="38100" dir="2700000" algn="tl">
                    <a:srgbClr val="000000"/>
                  </a:outerShdw>
                </a:effectLst>
                <a:latin typeface="Times New Roman" pitchFamily="18" charset="0"/>
              </a:rPr>
              <a:t>HOMOEOPATHIC PHARMACOPOEIA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60" name="Text Box 4"/>
          <p:cNvSpPr txBox="1">
            <a:spLocks noChangeArrowheads="1"/>
          </p:cNvSpPr>
          <p:nvPr/>
        </p:nvSpPr>
        <p:spPr bwMode="auto">
          <a:xfrm>
            <a:off x="381000" y="1219200"/>
            <a:ext cx="8458200" cy="4665663"/>
          </a:xfrm>
          <a:prstGeom prst="rect">
            <a:avLst/>
          </a:prstGeom>
          <a:noFill/>
          <a:ln w="9525">
            <a:noFill/>
            <a:miter lim="800000"/>
            <a:headEnd/>
            <a:tailEnd/>
          </a:ln>
          <a:effectLst/>
        </p:spPr>
        <p:txBody>
          <a:bodyPr>
            <a:spAutoFit/>
          </a:bodyPr>
          <a:lstStyle/>
          <a:p>
            <a:pPr algn="ctr" eaLnBrk="1" hangingPunct="1">
              <a:lnSpc>
                <a:spcPct val="120000"/>
              </a:lnSpc>
              <a:spcBef>
                <a:spcPct val="20000"/>
              </a:spcBef>
              <a:buClr>
                <a:schemeClr val="hlink"/>
              </a:buClr>
              <a:buFont typeface="Wingdings" pitchFamily="2" charset="2"/>
              <a:buNone/>
            </a:pPr>
            <a:r>
              <a:rPr lang="en-US" sz="3200" b="1">
                <a:effectLst>
                  <a:outerShdw blurRad="38100" dist="38100" dir="2700000" algn="tl">
                    <a:srgbClr val="000000"/>
                  </a:outerShdw>
                </a:effectLst>
              </a:rPr>
              <a:t>It is to be noted that the </a:t>
            </a:r>
          </a:p>
          <a:p>
            <a:pPr algn="ctr" eaLnBrk="1" hangingPunct="1">
              <a:lnSpc>
                <a:spcPct val="120000"/>
              </a:lnSpc>
              <a:spcBef>
                <a:spcPct val="20000"/>
              </a:spcBef>
              <a:buClr>
                <a:schemeClr val="hlink"/>
              </a:buClr>
              <a:buFont typeface="Wingdings" pitchFamily="2" charset="2"/>
              <a:buNone/>
            </a:pPr>
            <a:r>
              <a:rPr lang="en-US" sz="3200" b="1">
                <a:effectLst>
                  <a:outerShdw blurRad="38100" dist="38100" dir="2700000" algn="tl">
                    <a:srgbClr val="000000"/>
                  </a:outerShdw>
                </a:effectLst>
              </a:rPr>
              <a:t>British Homoeopathic Pharmacopoeia </a:t>
            </a:r>
          </a:p>
          <a:p>
            <a:pPr algn="ctr" eaLnBrk="1" hangingPunct="1">
              <a:lnSpc>
                <a:spcPct val="120000"/>
              </a:lnSpc>
              <a:spcBef>
                <a:spcPct val="20000"/>
              </a:spcBef>
              <a:buClr>
                <a:schemeClr val="hlink"/>
              </a:buClr>
              <a:buFont typeface="Wingdings" pitchFamily="2" charset="2"/>
              <a:buNone/>
            </a:pPr>
            <a:r>
              <a:rPr lang="en-US" sz="3200" b="1">
                <a:effectLst>
                  <a:outerShdw blurRad="38100" dist="38100" dir="2700000" algn="tl">
                    <a:srgbClr val="000000"/>
                  </a:outerShdw>
                </a:effectLst>
              </a:rPr>
              <a:t>is not an official Pharmacopoeia of U.K. </a:t>
            </a:r>
          </a:p>
          <a:p>
            <a:pPr algn="ctr" eaLnBrk="1" hangingPunct="1">
              <a:lnSpc>
                <a:spcPct val="120000"/>
              </a:lnSpc>
              <a:spcBef>
                <a:spcPct val="20000"/>
              </a:spcBef>
              <a:buClr>
                <a:schemeClr val="hlink"/>
              </a:buClr>
            </a:pPr>
            <a:r>
              <a:rPr lang="en-US" sz="3200" b="1">
                <a:effectLst>
                  <a:outerShdw blurRad="38100" dist="38100" dir="2700000" algn="tl">
                    <a:srgbClr val="000000"/>
                  </a:outerShdw>
                </a:effectLst>
              </a:rPr>
              <a:t>it is by virtue of its </a:t>
            </a:r>
          </a:p>
          <a:p>
            <a:pPr algn="ctr" eaLnBrk="1" hangingPunct="1">
              <a:lnSpc>
                <a:spcPct val="120000"/>
              </a:lnSpc>
              <a:spcBef>
                <a:spcPct val="20000"/>
              </a:spcBef>
              <a:buClr>
                <a:schemeClr val="hlink"/>
              </a:buClr>
            </a:pPr>
            <a:r>
              <a:rPr lang="en-US" sz="3200" b="1">
                <a:effectLst>
                  <a:outerShdw blurRad="38100" dist="38100" dir="2700000" algn="tl">
                    <a:srgbClr val="000000"/>
                  </a:outerShdw>
                </a:effectLst>
              </a:rPr>
              <a:t>intrinsic merit and worth, </a:t>
            </a:r>
          </a:p>
          <a:p>
            <a:pPr algn="ctr" eaLnBrk="1" hangingPunct="1">
              <a:lnSpc>
                <a:spcPct val="120000"/>
              </a:lnSpc>
              <a:spcBef>
                <a:spcPct val="20000"/>
              </a:spcBef>
              <a:buClr>
                <a:schemeClr val="hlink"/>
              </a:buClr>
              <a:buFont typeface="Wingdings" pitchFamily="2" charset="2"/>
              <a:buNone/>
            </a:pPr>
            <a:r>
              <a:rPr lang="en-US" sz="3200" b="1">
                <a:effectLst>
                  <a:outerShdw blurRad="38100" dist="38100" dir="2700000" algn="tl">
                    <a:srgbClr val="000000"/>
                  </a:outerShdw>
                </a:effectLst>
              </a:rPr>
              <a:t>that it is accepted by the homoeopathic profession of England and abroad.</a:t>
            </a:r>
            <a:endParaRPr lang="en-US" sz="3200"/>
          </a:p>
        </p:txBody>
      </p:sp>
      <p:sp>
        <p:nvSpPr>
          <p:cNvPr id="70661" name="Rectangle 5"/>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304800" y="1600200"/>
            <a:ext cx="8610600" cy="5105400"/>
          </a:xfrm>
        </p:spPr>
        <p:txBody>
          <a:bodyPr/>
          <a:lstStyle/>
          <a:p>
            <a:pPr>
              <a:lnSpc>
                <a:spcPct val="110000"/>
              </a:lnSpc>
              <a:buFont typeface="Wingdings" pitchFamily="2" charset="2"/>
              <a:buNone/>
            </a:pPr>
            <a:r>
              <a:rPr lang="en-US" b="1">
                <a:effectLst/>
              </a:rPr>
              <a:t>In India, M. Bhattacharya and Co. published  </a:t>
            </a:r>
            <a:r>
              <a:rPr lang="en-US" b="1">
                <a:solidFill>
                  <a:srgbClr val="FFFF00"/>
                </a:solidFill>
                <a:effectLst/>
              </a:rPr>
              <a:t>'Pharmaceutists Manual'</a:t>
            </a:r>
            <a:r>
              <a:rPr lang="en-US" b="1">
                <a:effectLst/>
              </a:rPr>
              <a:t> in 1892. </a:t>
            </a:r>
          </a:p>
          <a:p>
            <a:pPr>
              <a:lnSpc>
                <a:spcPct val="110000"/>
              </a:lnSpc>
              <a:buFont typeface="Wingdings" pitchFamily="2" charset="2"/>
              <a:buNone/>
            </a:pPr>
            <a:r>
              <a:rPr lang="en-US" b="1">
                <a:effectLst/>
              </a:rPr>
              <a:t>A revised and enlarged twelfth edition was published in July 1962 as </a:t>
            </a:r>
          </a:p>
          <a:p>
            <a:pPr>
              <a:lnSpc>
                <a:spcPct val="110000"/>
              </a:lnSpc>
              <a:buFont typeface="Wingdings" pitchFamily="2" charset="2"/>
              <a:buNone/>
            </a:pPr>
            <a:r>
              <a:rPr lang="en-US" b="1">
                <a:effectLst/>
              </a:rPr>
              <a:t>   </a:t>
            </a:r>
            <a:r>
              <a:rPr lang="en-US" b="1">
                <a:solidFill>
                  <a:srgbClr val="FFFF00"/>
                </a:solidFill>
                <a:effectLst/>
              </a:rPr>
              <a:t>"M. Bhattacharya and Co.'s Homoeopathic Pharmacopoeia".</a:t>
            </a:r>
            <a:r>
              <a:rPr lang="en-US" b="1">
                <a:effectLst/>
              </a:rPr>
              <a:t> </a:t>
            </a:r>
          </a:p>
          <a:p>
            <a:pPr>
              <a:lnSpc>
                <a:spcPct val="110000"/>
              </a:lnSpc>
              <a:buFont typeface="Wingdings" pitchFamily="2" charset="2"/>
              <a:buNone/>
            </a:pPr>
            <a:r>
              <a:rPr lang="en-US" b="1">
                <a:solidFill>
                  <a:srgbClr val="CCCCFF"/>
                </a:solidFill>
                <a:effectLst/>
              </a:rPr>
              <a:t>This is not officially recognized by the Government of India.</a:t>
            </a:r>
          </a:p>
        </p:txBody>
      </p:sp>
      <p:sp>
        <p:nvSpPr>
          <p:cNvPr id="56326" name="Rectangle 6"/>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6325" name="Text Box 5"/>
          <p:cNvSpPr txBox="1">
            <a:spLocks noChangeArrowheads="1"/>
          </p:cNvSpPr>
          <p:nvPr/>
        </p:nvSpPr>
        <p:spPr bwMode="auto">
          <a:xfrm>
            <a:off x="609600" y="0"/>
            <a:ext cx="8001000" cy="106680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200" b="1">
                <a:effectLst>
                  <a:outerShdw blurRad="38100" dist="38100" dir="2700000" algn="tl">
                    <a:srgbClr val="000000"/>
                  </a:outerShdw>
                </a:effectLst>
                <a:latin typeface="Times New Roman" pitchFamily="18" charset="0"/>
              </a:rPr>
              <a:t>M. BHATTACHARYA</a:t>
            </a:r>
          </a:p>
          <a:p>
            <a:pPr algn="ctr"/>
            <a:r>
              <a:rPr lang="en-US" sz="3200" b="1">
                <a:effectLst>
                  <a:outerShdw blurRad="38100" dist="38100" dir="2700000" algn="tl">
                    <a:srgbClr val="000000"/>
                  </a:outerShdw>
                </a:effectLst>
                <a:latin typeface="Times New Roman" pitchFamily="18" charset="0"/>
              </a:rPr>
              <a:t>HOMOEOPATHIC  PHARMACOPOEIA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1600200"/>
            <a:ext cx="8458200" cy="4876800"/>
          </a:xfrm>
        </p:spPr>
        <p:txBody>
          <a:bodyPr/>
          <a:lstStyle/>
          <a:p>
            <a:pPr marL="660400" indent="-660400">
              <a:buFont typeface="Wingdings" pitchFamily="2" charset="2"/>
              <a:buNone/>
            </a:pPr>
            <a:r>
              <a:rPr lang="en-US" b="1" dirty="0"/>
              <a:t>HPI is included in the Second Schedule of </a:t>
            </a:r>
            <a:r>
              <a:rPr lang="en-US" b="1" dirty="0">
                <a:solidFill>
                  <a:srgbClr val="FFFF00"/>
                </a:solidFill>
              </a:rPr>
              <a:t>Drugs and Cosmetics Act 1940</a:t>
            </a:r>
            <a:r>
              <a:rPr lang="en-US" b="1" dirty="0"/>
              <a:t>. </a:t>
            </a:r>
          </a:p>
          <a:p>
            <a:pPr marL="660400" indent="-660400">
              <a:buFont typeface="Wingdings" pitchFamily="2" charset="2"/>
              <a:buNone/>
            </a:pPr>
            <a:r>
              <a:rPr lang="en-US" b="1" dirty="0"/>
              <a:t>The proposal to set up a Homoeopathic Pharmacopoeia Committee was initiated by the Homoeopathic Advisory Committee in the year 1956. </a:t>
            </a:r>
          </a:p>
          <a:p>
            <a:pPr marL="660400" indent="-660400">
              <a:buFont typeface="Wingdings" pitchFamily="2" charset="2"/>
              <a:buNone/>
            </a:pPr>
            <a:r>
              <a:rPr lang="en-US" b="1" dirty="0">
                <a:solidFill>
                  <a:srgbClr val="CCCCFF"/>
                </a:solidFill>
              </a:rPr>
              <a:t>The Government of India constituted the Homoeopathic Pharmacopoeia Committee in September 1962.</a:t>
            </a:r>
            <a:r>
              <a:rPr lang="en-US" b="1" dirty="0"/>
              <a:t> </a:t>
            </a:r>
          </a:p>
        </p:txBody>
      </p:sp>
      <p:sp>
        <p:nvSpPr>
          <p:cNvPr id="57350" name="Rectangle 6"/>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7349" name="Text Box 5"/>
          <p:cNvSpPr txBox="1">
            <a:spLocks noChangeArrowheads="1"/>
          </p:cNvSpPr>
          <p:nvPr/>
        </p:nvSpPr>
        <p:spPr bwMode="auto">
          <a:xfrm>
            <a:off x="609600" y="0"/>
            <a:ext cx="8001000" cy="106680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200" b="1">
                <a:effectLst>
                  <a:outerShdw blurRad="38100" dist="38100" dir="2700000" algn="tl">
                    <a:srgbClr val="000000"/>
                  </a:outerShdw>
                </a:effectLst>
                <a:latin typeface="Times New Roman" pitchFamily="18" charset="0"/>
              </a:rPr>
              <a:t>HOMOEOPATHIC  PHARMACOPOEIA</a:t>
            </a:r>
          </a:p>
          <a:p>
            <a:pPr algn="ctr"/>
            <a:r>
              <a:rPr lang="en-US" sz="3200" b="1">
                <a:effectLst>
                  <a:outerShdw blurRad="38100" dist="38100" dir="2700000" algn="tl">
                    <a:srgbClr val="000000"/>
                  </a:outerShdw>
                </a:effectLst>
                <a:latin typeface="Times New Roman" pitchFamily="18" charset="0"/>
              </a:rPr>
              <a:t>OF  INDIA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304800" y="990600"/>
            <a:ext cx="8229600" cy="5257800"/>
          </a:xfrm>
        </p:spPr>
        <p:txBody>
          <a:bodyPr/>
          <a:lstStyle/>
          <a:p>
            <a:pPr algn="ctr">
              <a:lnSpc>
                <a:spcPct val="120000"/>
              </a:lnSpc>
              <a:buFont typeface="Wingdings" pitchFamily="2" charset="2"/>
              <a:buNone/>
            </a:pPr>
            <a:r>
              <a:rPr lang="en-US" b="1" dirty="0"/>
              <a:t>	The general plan of pharmacopoeias </a:t>
            </a:r>
          </a:p>
          <a:p>
            <a:pPr algn="ctr">
              <a:lnSpc>
                <a:spcPct val="120000"/>
              </a:lnSpc>
              <a:buFont typeface="Wingdings" pitchFamily="2" charset="2"/>
              <a:buNone/>
            </a:pPr>
            <a:r>
              <a:rPr lang="en-US" b="1" dirty="0"/>
              <a:t>is to lay down the direction for the selection and preparation of drugs that are thoroughly adapted to the purpose of homoeopathic prescribing. </a:t>
            </a:r>
          </a:p>
          <a:p>
            <a:pPr algn="ctr">
              <a:lnSpc>
                <a:spcPct val="120000"/>
              </a:lnSpc>
              <a:buFont typeface="Wingdings" pitchFamily="2" charset="2"/>
              <a:buNone/>
            </a:pPr>
            <a:r>
              <a:rPr lang="en-US" b="1" dirty="0"/>
              <a:t>These directions and specifications </a:t>
            </a:r>
          </a:p>
          <a:p>
            <a:pPr algn="ctr">
              <a:lnSpc>
                <a:spcPct val="120000"/>
              </a:lnSpc>
              <a:buFont typeface="Wingdings" pitchFamily="2" charset="2"/>
              <a:buNone/>
            </a:pPr>
            <a:r>
              <a:rPr lang="en-US" b="1" dirty="0"/>
              <a:t>for each drug are called </a:t>
            </a:r>
          </a:p>
          <a:p>
            <a:pPr algn="ctr">
              <a:lnSpc>
                <a:spcPct val="120000"/>
              </a:lnSpc>
              <a:buFont typeface="Wingdings" pitchFamily="2" charset="2"/>
              <a:buNone/>
            </a:pPr>
            <a:r>
              <a:rPr lang="en-US" b="1" dirty="0">
                <a:solidFill>
                  <a:srgbClr val="FFFF00"/>
                </a:solidFill>
              </a:rPr>
              <a:t>'monographs'.</a:t>
            </a:r>
          </a:p>
        </p:txBody>
      </p:sp>
      <p:sp>
        <p:nvSpPr>
          <p:cNvPr id="58374" name="Rectangle 6"/>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8373" name="Text Box 5"/>
          <p:cNvSpPr txBox="1">
            <a:spLocks noChangeArrowheads="1"/>
          </p:cNvSpPr>
          <p:nvPr/>
        </p:nvSpPr>
        <p:spPr bwMode="auto">
          <a:xfrm>
            <a:off x="2819400" y="0"/>
            <a:ext cx="3810000" cy="64135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600" b="1">
                <a:effectLst>
                  <a:outerShdw blurRad="38100" dist="38100" dir="2700000" algn="tl">
                    <a:srgbClr val="000000"/>
                  </a:outerShdw>
                </a:effectLst>
                <a:latin typeface="Times New Roman" pitchFamily="18" charset="0"/>
              </a:rPr>
              <a:t>MONOGRAPHS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VEGETABLE SOURCE</a:t>
            </a:r>
            <a:endParaRPr lang="en-US" b="1" dirty="0"/>
          </a:p>
        </p:txBody>
      </p:sp>
      <p:sp>
        <p:nvSpPr>
          <p:cNvPr id="3" name="Content Placeholder 2"/>
          <p:cNvSpPr>
            <a:spLocks noGrp="1"/>
          </p:cNvSpPr>
          <p:nvPr>
            <p:ph idx="1"/>
          </p:nvPr>
        </p:nvSpPr>
        <p:spPr>
          <a:xfrm>
            <a:off x="457200" y="1066800"/>
            <a:ext cx="8686800" cy="5791200"/>
          </a:xfrm>
        </p:spPr>
        <p:txBody>
          <a:bodyPr/>
          <a:lstStyle/>
          <a:p>
            <a:r>
              <a:rPr lang="en-US" sz="2800" dirty="0" smtClean="0"/>
              <a:t>Name of drug with abbreviation</a:t>
            </a:r>
          </a:p>
          <a:p>
            <a:r>
              <a:rPr lang="en-US" sz="2800" dirty="0" smtClean="0"/>
              <a:t>Botanical Name</a:t>
            </a:r>
          </a:p>
          <a:p>
            <a:r>
              <a:rPr lang="en-US" sz="2800" dirty="0" smtClean="0"/>
              <a:t>Family</a:t>
            </a:r>
          </a:p>
          <a:p>
            <a:r>
              <a:rPr lang="en-US" sz="2800" dirty="0" smtClean="0"/>
              <a:t>Synonym</a:t>
            </a:r>
          </a:p>
          <a:p>
            <a:r>
              <a:rPr lang="en-US" sz="2800" dirty="0" smtClean="0"/>
              <a:t>Description – </a:t>
            </a:r>
            <a:r>
              <a:rPr lang="en-US" sz="2800" dirty="0" err="1" smtClean="0"/>
              <a:t>Macroscopical</a:t>
            </a:r>
            <a:r>
              <a:rPr lang="en-US" sz="2800" dirty="0" smtClean="0"/>
              <a:t> &amp; </a:t>
            </a:r>
            <a:r>
              <a:rPr lang="en-US" sz="2800" dirty="0" err="1" smtClean="0"/>
              <a:t>Microscopical</a:t>
            </a:r>
            <a:endParaRPr lang="en-US" sz="2800" dirty="0" smtClean="0"/>
          </a:p>
          <a:p>
            <a:r>
              <a:rPr lang="en-US" sz="2800" dirty="0" smtClean="0"/>
              <a:t>Habitat</a:t>
            </a:r>
          </a:p>
          <a:p>
            <a:r>
              <a:rPr lang="en-US" sz="2800" dirty="0" smtClean="0"/>
              <a:t>History &amp; Authority</a:t>
            </a:r>
          </a:p>
          <a:p>
            <a:r>
              <a:rPr lang="en-US" sz="2800" dirty="0" smtClean="0"/>
              <a:t>Part Used</a:t>
            </a:r>
          </a:p>
          <a:p>
            <a:r>
              <a:rPr lang="en-US" sz="2800" dirty="0" smtClean="0"/>
              <a:t>Preparation</a:t>
            </a:r>
          </a:p>
          <a:p>
            <a:r>
              <a:rPr lang="en-US" sz="2800" dirty="0" smtClean="0"/>
              <a:t>Storage</a:t>
            </a:r>
          </a:p>
          <a:p>
            <a:r>
              <a:rPr lang="en-US" sz="2800" dirty="0" smtClean="0"/>
              <a:t>Caution</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ANIMAL SOURCE</a:t>
            </a:r>
            <a:endParaRPr lang="en-US" b="1" dirty="0"/>
          </a:p>
        </p:txBody>
      </p:sp>
      <p:sp>
        <p:nvSpPr>
          <p:cNvPr id="3" name="Content Placeholder 2"/>
          <p:cNvSpPr>
            <a:spLocks noGrp="1"/>
          </p:cNvSpPr>
          <p:nvPr>
            <p:ph idx="1"/>
          </p:nvPr>
        </p:nvSpPr>
        <p:spPr>
          <a:xfrm>
            <a:off x="0" y="1295400"/>
            <a:ext cx="9144000" cy="5562600"/>
          </a:xfrm>
        </p:spPr>
        <p:txBody>
          <a:bodyPr/>
          <a:lstStyle/>
          <a:p>
            <a:r>
              <a:rPr lang="en-US" sz="2800" dirty="0" smtClean="0"/>
              <a:t>Name of drug with abbreviation</a:t>
            </a:r>
          </a:p>
          <a:p>
            <a:r>
              <a:rPr lang="en-US" sz="2800" dirty="0" smtClean="0"/>
              <a:t>Zoological Name</a:t>
            </a:r>
          </a:p>
          <a:p>
            <a:r>
              <a:rPr lang="en-US" sz="2800" dirty="0" smtClean="0"/>
              <a:t>Family</a:t>
            </a:r>
          </a:p>
          <a:p>
            <a:r>
              <a:rPr lang="en-US" sz="2800" dirty="0" smtClean="0"/>
              <a:t>Synonym</a:t>
            </a:r>
          </a:p>
          <a:p>
            <a:r>
              <a:rPr lang="en-US" sz="2800" dirty="0" smtClean="0"/>
              <a:t>Description – </a:t>
            </a:r>
            <a:r>
              <a:rPr lang="en-US" sz="2800" dirty="0" err="1" smtClean="0"/>
              <a:t>Macroscopical</a:t>
            </a:r>
            <a:r>
              <a:rPr lang="en-US" sz="2800" dirty="0" smtClean="0"/>
              <a:t> &amp; </a:t>
            </a:r>
            <a:r>
              <a:rPr lang="en-US" sz="2800" dirty="0" err="1" smtClean="0"/>
              <a:t>Microscopical</a:t>
            </a:r>
            <a:endParaRPr lang="en-US" sz="2800" dirty="0" smtClean="0"/>
          </a:p>
          <a:p>
            <a:r>
              <a:rPr lang="en-US" sz="2800" dirty="0" smtClean="0"/>
              <a:t>Habitat</a:t>
            </a:r>
          </a:p>
          <a:p>
            <a:r>
              <a:rPr lang="en-US" sz="2800" dirty="0" smtClean="0"/>
              <a:t>History &amp; Authority</a:t>
            </a:r>
          </a:p>
          <a:p>
            <a:r>
              <a:rPr lang="en-US" sz="2800" dirty="0" smtClean="0"/>
              <a:t>Part Used</a:t>
            </a:r>
          </a:p>
          <a:p>
            <a:r>
              <a:rPr lang="en-US" sz="2800" dirty="0" smtClean="0"/>
              <a:t>Preparation</a:t>
            </a:r>
          </a:p>
          <a:p>
            <a:r>
              <a:rPr lang="en-US" sz="2800" dirty="0" smtClean="0"/>
              <a:t>Storage</a:t>
            </a:r>
          </a:p>
          <a:p>
            <a:r>
              <a:rPr lang="en-US" sz="2800" dirty="0" smtClean="0"/>
              <a:t>Caution</a:t>
            </a:r>
          </a:p>
          <a:p>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CHEMICAL SOURCE</a:t>
            </a:r>
            <a:endParaRPr lang="en-US" b="1" dirty="0"/>
          </a:p>
        </p:txBody>
      </p:sp>
      <p:sp>
        <p:nvSpPr>
          <p:cNvPr id="3" name="Content Placeholder 2"/>
          <p:cNvSpPr>
            <a:spLocks noGrp="1"/>
          </p:cNvSpPr>
          <p:nvPr>
            <p:ph idx="1"/>
          </p:nvPr>
        </p:nvSpPr>
        <p:spPr>
          <a:xfrm>
            <a:off x="0" y="990600"/>
            <a:ext cx="9372600" cy="5867400"/>
          </a:xfrm>
        </p:spPr>
        <p:txBody>
          <a:bodyPr/>
          <a:lstStyle/>
          <a:p>
            <a:r>
              <a:rPr lang="en-US" sz="2400" b="1" dirty="0" smtClean="0"/>
              <a:t>Name of drug with abbreviation</a:t>
            </a:r>
          </a:p>
          <a:p>
            <a:r>
              <a:rPr lang="en-US" sz="2400" b="1" dirty="0" smtClean="0"/>
              <a:t>Chemical Formula</a:t>
            </a:r>
          </a:p>
          <a:p>
            <a:r>
              <a:rPr lang="en-US" sz="2400" b="1" dirty="0" smtClean="0"/>
              <a:t>Molecular Weight</a:t>
            </a:r>
          </a:p>
          <a:p>
            <a:r>
              <a:rPr lang="en-US" sz="2400" b="1" dirty="0" smtClean="0"/>
              <a:t>Synonym</a:t>
            </a:r>
          </a:p>
          <a:p>
            <a:r>
              <a:rPr lang="en-US" sz="2400" b="1" dirty="0" smtClean="0"/>
              <a:t>Description </a:t>
            </a:r>
          </a:p>
          <a:p>
            <a:r>
              <a:rPr lang="en-US" sz="2400" b="1" dirty="0" smtClean="0"/>
              <a:t>Identification</a:t>
            </a:r>
          </a:p>
          <a:p>
            <a:r>
              <a:rPr lang="en-US" sz="2400" b="1" dirty="0" smtClean="0"/>
              <a:t>Reaction</a:t>
            </a:r>
          </a:p>
          <a:p>
            <a:r>
              <a:rPr lang="en-US" sz="2400" b="1" dirty="0" smtClean="0"/>
              <a:t>Limit Test</a:t>
            </a:r>
          </a:p>
          <a:p>
            <a:r>
              <a:rPr lang="en-US" sz="2400" b="1" dirty="0" smtClean="0"/>
              <a:t>Assay</a:t>
            </a:r>
          </a:p>
          <a:p>
            <a:r>
              <a:rPr lang="en-US" sz="2400" b="1" dirty="0" smtClean="0"/>
              <a:t>Storage</a:t>
            </a:r>
          </a:p>
          <a:p>
            <a:r>
              <a:rPr lang="en-US" sz="2400" b="1" dirty="0" smtClean="0"/>
              <a:t>History  &amp; Authority</a:t>
            </a:r>
          </a:p>
          <a:p>
            <a:r>
              <a:rPr lang="en-US" sz="2400" b="1" dirty="0" smtClean="0"/>
              <a:t>Preparation</a:t>
            </a:r>
          </a:p>
          <a:p>
            <a:r>
              <a:rPr lang="en-US" sz="2400" b="1" dirty="0" smtClean="0"/>
              <a:t>Caution</a:t>
            </a:r>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NOSODE</a:t>
            </a:r>
            <a:endParaRPr lang="en-US" b="1" dirty="0"/>
          </a:p>
        </p:txBody>
      </p:sp>
      <p:sp>
        <p:nvSpPr>
          <p:cNvPr id="3" name="Content Placeholder 2"/>
          <p:cNvSpPr>
            <a:spLocks noGrp="1"/>
          </p:cNvSpPr>
          <p:nvPr>
            <p:ph idx="1"/>
          </p:nvPr>
        </p:nvSpPr>
        <p:spPr>
          <a:xfrm>
            <a:off x="228600" y="1219200"/>
            <a:ext cx="8458200" cy="5638800"/>
          </a:xfrm>
        </p:spPr>
        <p:txBody>
          <a:bodyPr/>
          <a:lstStyle/>
          <a:p>
            <a:r>
              <a:rPr lang="en-US" sz="2800" b="1" dirty="0" smtClean="0"/>
              <a:t>Name with abbreviation</a:t>
            </a:r>
          </a:p>
          <a:p>
            <a:r>
              <a:rPr lang="en-US" sz="2800" b="1" dirty="0" smtClean="0"/>
              <a:t>Microbiological Name</a:t>
            </a:r>
          </a:p>
          <a:p>
            <a:r>
              <a:rPr lang="en-US" sz="2800" b="1" dirty="0" smtClean="0"/>
              <a:t>History and Authority</a:t>
            </a:r>
          </a:p>
          <a:p>
            <a:r>
              <a:rPr lang="en-US" sz="2800" b="1" dirty="0" smtClean="0"/>
              <a:t>Morphology of the organism</a:t>
            </a:r>
          </a:p>
          <a:p>
            <a:r>
              <a:rPr lang="en-US" sz="2800" b="1" dirty="0" smtClean="0"/>
              <a:t>Source for the preparation of drug</a:t>
            </a:r>
          </a:p>
          <a:p>
            <a:r>
              <a:rPr lang="en-US" sz="2800" b="1" dirty="0" smtClean="0"/>
              <a:t>Cultural characteristics</a:t>
            </a:r>
          </a:p>
          <a:p>
            <a:r>
              <a:rPr lang="en-US" sz="2800" b="1" dirty="0" smtClean="0"/>
              <a:t>Resistance and metabolism</a:t>
            </a:r>
          </a:p>
          <a:p>
            <a:r>
              <a:rPr lang="en-US" sz="2800" b="1" dirty="0" smtClean="0"/>
              <a:t>Biochemical Reaction</a:t>
            </a:r>
          </a:p>
          <a:p>
            <a:r>
              <a:rPr lang="en-US" sz="2800" b="1" dirty="0" smtClean="0"/>
              <a:t>Preparation</a:t>
            </a:r>
          </a:p>
          <a:p>
            <a:r>
              <a:rPr lang="en-US" sz="2800" b="1" dirty="0" smtClean="0"/>
              <a:t>Storage</a:t>
            </a:r>
          </a:p>
          <a:p>
            <a:r>
              <a:rPr lang="en-US" sz="2800" b="1" dirty="0" smtClean="0"/>
              <a:t>Caution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533400" y="685800"/>
            <a:ext cx="8229600" cy="5715000"/>
          </a:xfrm>
        </p:spPr>
        <p:txBody>
          <a:bodyPr/>
          <a:lstStyle/>
          <a:p>
            <a:pPr>
              <a:buFont typeface="Wingdings" pitchFamily="2" charset="2"/>
              <a:buNone/>
            </a:pPr>
            <a:r>
              <a:rPr lang="en-US" b="1">
                <a:effectLst/>
              </a:rPr>
              <a:t>It is the supreme authoritative book, published by an authority, government of any country that deals with the rules and regulations of standardization of drug substances. </a:t>
            </a:r>
          </a:p>
          <a:p>
            <a:pPr>
              <a:buFont typeface="Wingdings" pitchFamily="2" charset="2"/>
              <a:buNone/>
            </a:pPr>
            <a:endParaRPr lang="en-US" b="1">
              <a:effectLst/>
            </a:endParaRPr>
          </a:p>
          <a:p>
            <a:pPr>
              <a:buFont typeface="Wingdings" pitchFamily="2" charset="2"/>
              <a:buNone/>
            </a:pPr>
            <a:r>
              <a:rPr lang="en-US" b="1">
                <a:effectLst/>
              </a:rPr>
              <a:t>It contains directions for collection of drug substances from different sources, their preparation, preservation and standards that determine their strength and purity.</a:t>
            </a:r>
          </a:p>
        </p:txBody>
      </p:sp>
      <p:sp>
        <p:nvSpPr>
          <p:cNvPr id="48132" name="Rectangle 4"/>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8" name="Rectangle 6"/>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9395" name="Rectangle 3"/>
          <p:cNvSpPr>
            <a:spLocks noGrp="1" noChangeArrowheads="1"/>
          </p:cNvSpPr>
          <p:nvPr>
            <p:ph type="body" idx="1"/>
          </p:nvPr>
        </p:nvSpPr>
        <p:spPr>
          <a:xfrm>
            <a:off x="228600" y="1447800"/>
            <a:ext cx="8915400" cy="5181600"/>
          </a:xfrm>
        </p:spPr>
        <p:txBody>
          <a:bodyPr/>
          <a:lstStyle/>
          <a:p>
            <a:pPr marL="457200" indent="-171450">
              <a:buFontTx/>
              <a:buChar char="•"/>
            </a:pPr>
            <a:r>
              <a:rPr lang="en-US" sz="2800" b="1">
                <a:solidFill>
                  <a:srgbClr val="CCCCFF"/>
                </a:solidFill>
                <a:effectLst/>
              </a:rPr>
              <a:t> Essay on a new principle for ascertaining the  </a:t>
            </a:r>
          </a:p>
          <a:p>
            <a:pPr marL="457200" indent="-171450">
              <a:buFontTx/>
              <a:buNone/>
            </a:pPr>
            <a:r>
              <a:rPr lang="en-US" sz="2800" b="1">
                <a:solidFill>
                  <a:srgbClr val="CCCCFF"/>
                </a:solidFill>
                <a:effectLst/>
              </a:rPr>
              <a:t>   curative powers of drugs</a:t>
            </a:r>
          </a:p>
          <a:p>
            <a:pPr marL="457200" indent="-171450">
              <a:buFontTx/>
              <a:buChar char="•"/>
            </a:pPr>
            <a:r>
              <a:rPr lang="en-US" sz="2800" b="1">
                <a:effectLst/>
              </a:rPr>
              <a:t> Fragmenta De Viribus Medicamentorum  </a:t>
            </a:r>
          </a:p>
          <a:p>
            <a:pPr marL="457200" indent="-171450">
              <a:buFontTx/>
              <a:buNone/>
            </a:pPr>
            <a:r>
              <a:rPr lang="en-US" sz="2800" b="1">
                <a:effectLst/>
              </a:rPr>
              <a:t>   Positivis Sive In Sano Corpore Humano  </a:t>
            </a:r>
          </a:p>
          <a:p>
            <a:pPr marL="457200" indent="-171450">
              <a:buFontTx/>
              <a:buNone/>
            </a:pPr>
            <a:r>
              <a:rPr lang="en-US" sz="2800" b="1">
                <a:effectLst/>
              </a:rPr>
              <a:t>   Observatis – Leipzig, 2 parts - 1805</a:t>
            </a:r>
          </a:p>
          <a:p>
            <a:pPr marL="457200" indent="-171450">
              <a:buFontTx/>
              <a:buChar char="•"/>
            </a:pPr>
            <a:r>
              <a:rPr lang="en-US" sz="2800" b="1">
                <a:effectLst/>
              </a:rPr>
              <a:t> </a:t>
            </a:r>
            <a:r>
              <a:rPr lang="en-US" sz="2800" b="1">
                <a:solidFill>
                  <a:srgbClr val="CCCCFF"/>
                </a:solidFill>
                <a:effectLst/>
              </a:rPr>
              <a:t>The Lesser Writings – Samuel Hahnemann</a:t>
            </a:r>
          </a:p>
          <a:p>
            <a:pPr marL="457200" indent="-171450">
              <a:buFontTx/>
              <a:buChar char="•"/>
            </a:pPr>
            <a:r>
              <a:rPr lang="en-US" sz="2800" b="1">
                <a:solidFill>
                  <a:srgbClr val="FFFFFF"/>
                </a:solidFill>
                <a:effectLst/>
              </a:rPr>
              <a:t> Organon of medicine</a:t>
            </a:r>
          </a:p>
          <a:p>
            <a:pPr marL="457200" indent="-171450">
              <a:buFontTx/>
              <a:buChar char="•"/>
            </a:pPr>
            <a:r>
              <a:rPr lang="en-US" sz="2800" b="1">
                <a:solidFill>
                  <a:srgbClr val="CCFF33"/>
                </a:solidFill>
                <a:effectLst/>
              </a:rPr>
              <a:t> </a:t>
            </a:r>
            <a:r>
              <a:rPr lang="en-US" sz="2800" b="1">
                <a:solidFill>
                  <a:srgbClr val="CCCCFF"/>
                </a:solidFill>
                <a:effectLst/>
              </a:rPr>
              <a:t>Materia medica pura</a:t>
            </a:r>
          </a:p>
          <a:p>
            <a:pPr marL="457200" indent="-171450">
              <a:buFontTx/>
              <a:buChar char="•"/>
            </a:pPr>
            <a:r>
              <a:rPr lang="en-US" sz="2800" b="1">
                <a:effectLst/>
              </a:rPr>
              <a:t> The Chronic Diseases - their peculiar nature  </a:t>
            </a:r>
          </a:p>
          <a:p>
            <a:pPr marL="457200" indent="-171450">
              <a:buFontTx/>
              <a:buNone/>
            </a:pPr>
            <a:r>
              <a:rPr lang="en-US" sz="2800" b="1">
                <a:effectLst/>
              </a:rPr>
              <a:t>   and their homoeopathic cure</a:t>
            </a:r>
          </a:p>
        </p:txBody>
      </p:sp>
      <p:sp>
        <p:nvSpPr>
          <p:cNvPr id="59397" name="Text Box 5"/>
          <p:cNvSpPr txBox="1">
            <a:spLocks noChangeArrowheads="1"/>
          </p:cNvSpPr>
          <p:nvPr/>
        </p:nvSpPr>
        <p:spPr bwMode="auto">
          <a:xfrm>
            <a:off x="1219200" y="0"/>
            <a:ext cx="6781800" cy="106680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200" b="1">
                <a:effectLst>
                  <a:outerShdw blurRad="38100" dist="38100" dir="2700000" algn="tl">
                    <a:srgbClr val="000000"/>
                  </a:outerShdw>
                </a:effectLst>
                <a:latin typeface="Times New Roman" pitchFamily="18" charset="0"/>
              </a:rPr>
              <a:t>HOMOEOPATHIC   PHARMACY</a:t>
            </a:r>
          </a:p>
          <a:p>
            <a:pPr algn="ctr"/>
            <a:r>
              <a:rPr lang="en-US" sz="3200" b="1">
                <a:effectLst>
                  <a:outerShdw blurRad="38100" dist="38100" dir="2700000" algn="tl">
                    <a:srgbClr val="000000"/>
                  </a:outerShdw>
                </a:effectLst>
                <a:latin typeface="Times New Roman" pitchFamily="18" charset="0"/>
              </a:rPr>
              <a:t>LITERATURE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381000" y="685800"/>
            <a:ext cx="8229600" cy="6096000"/>
          </a:xfrm>
        </p:spPr>
        <p:txBody>
          <a:bodyPr/>
          <a:lstStyle/>
          <a:p>
            <a:pPr algn="ctr">
              <a:buFont typeface="Wingdings" pitchFamily="2" charset="2"/>
              <a:buNone/>
            </a:pPr>
            <a:r>
              <a:rPr lang="en-GB" b="1"/>
              <a:t>	The Ideal of any </a:t>
            </a:r>
          </a:p>
          <a:p>
            <a:pPr algn="ctr">
              <a:buFont typeface="Wingdings" pitchFamily="2" charset="2"/>
              <a:buNone/>
            </a:pPr>
            <a:r>
              <a:rPr lang="en-GB" b="1"/>
              <a:t>Homoeopathic Pharmacopoeia is </a:t>
            </a:r>
          </a:p>
          <a:p>
            <a:pPr algn="ctr">
              <a:buFont typeface="Wingdings" pitchFamily="2" charset="2"/>
              <a:buNone/>
            </a:pPr>
            <a:r>
              <a:rPr lang="en-GB" b="1"/>
              <a:t>to give to the manufacturer </a:t>
            </a:r>
          </a:p>
          <a:p>
            <a:pPr algn="ctr">
              <a:buFont typeface="Wingdings" pitchFamily="2" charset="2"/>
              <a:buNone/>
            </a:pPr>
            <a:r>
              <a:rPr lang="en-GB" b="1"/>
              <a:t>specific directions with respect to</a:t>
            </a:r>
            <a:r>
              <a:rPr lang="en-GB" b="1">
                <a:solidFill>
                  <a:srgbClr val="99FF66"/>
                </a:solidFill>
              </a:rPr>
              <a:t> </a:t>
            </a:r>
          </a:p>
          <a:p>
            <a:pPr algn="ctr">
              <a:buFont typeface="Wingdings" pitchFamily="2" charset="2"/>
              <a:buNone/>
            </a:pPr>
            <a:r>
              <a:rPr lang="en-GB" b="1">
                <a:solidFill>
                  <a:srgbClr val="CCFF33"/>
                </a:solidFill>
              </a:rPr>
              <a:t>Identification, Collection, Preparation,</a:t>
            </a:r>
          </a:p>
          <a:p>
            <a:pPr algn="ctr">
              <a:buFont typeface="Wingdings" pitchFamily="2" charset="2"/>
              <a:buNone/>
            </a:pPr>
            <a:r>
              <a:rPr lang="en-GB" b="1">
                <a:solidFill>
                  <a:srgbClr val="CCFF33"/>
                </a:solidFill>
              </a:rPr>
              <a:t> Preservation of the Source Material </a:t>
            </a:r>
          </a:p>
          <a:p>
            <a:pPr algn="ctr">
              <a:buFont typeface="Wingdings" pitchFamily="2" charset="2"/>
              <a:buNone/>
            </a:pPr>
            <a:r>
              <a:rPr lang="en-GB" b="1">
                <a:solidFill>
                  <a:srgbClr val="CCFF33"/>
                </a:solidFill>
              </a:rPr>
              <a:t>and the finished product </a:t>
            </a:r>
          </a:p>
          <a:p>
            <a:pPr algn="ctr">
              <a:buFont typeface="Wingdings" pitchFamily="2" charset="2"/>
              <a:buNone/>
            </a:pPr>
            <a:r>
              <a:rPr lang="en-GB" b="1"/>
              <a:t>and ensure to the physician </a:t>
            </a:r>
          </a:p>
          <a:p>
            <a:pPr algn="ctr">
              <a:buFont typeface="Wingdings" pitchFamily="2" charset="2"/>
              <a:buNone/>
            </a:pPr>
            <a:r>
              <a:rPr lang="en-GB" b="1"/>
              <a:t>the availability of a </a:t>
            </a:r>
          </a:p>
          <a:p>
            <a:pPr algn="ctr">
              <a:buFont typeface="Wingdings" pitchFamily="2" charset="2"/>
              <a:buNone/>
            </a:pPr>
            <a:r>
              <a:rPr lang="en-GB" b="1"/>
              <a:t>standard drug material.</a:t>
            </a:r>
            <a:endParaRPr lang="en-US" b="1"/>
          </a:p>
        </p:txBody>
      </p:sp>
      <p:sp>
        <p:nvSpPr>
          <p:cNvPr id="60420" name="Rectangle 4"/>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838200"/>
            <a:ext cx="8229600" cy="5181600"/>
          </a:xfrm>
        </p:spPr>
        <p:txBody>
          <a:bodyPr/>
          <a:lstStyle/>
          <a:p>
            <a:pPr>
              <a:buFont typeface="Wingdings" pitchFamily="2" charset="2"/>
              <a:buNone/>
            </a:pPr>
            <a:r>
              <a:rPr lang="en-US" b="1">
                <a:effectLst/>
              </a:rPr>
              <a:t>It is officially published by the authority of the government of a country or any medical or pharmaceutical association, constituted or authorized by the government. </a:t>
            </a:r>
          </a:p>
          <a:p>
            <a:pPr>
              <a:buFont typeface="Wingdings" pitchFamily="2" charset="2"/>
              <a:buNone/>
            </a:pPr>
            <a:endParaRPr lang="en-US" b="1">
              <a:effectLst/>
            </a:endParaRPr>
          </a:p>
          <a:p>
            <a:pPr>
              <a:buFont typeface="Wingdings" pitchFamily="2" charset="2"/>
              <a:buNone/>
            </a:pPr>
            <a:r>
              <a:rPr lang="en-US" b="1">
                <a:effectLst/>
              </a:rPr>
              <a:t>A pharmacopoeia published by an authority is termed as </a:t>
            </a:r>
            <a:r>
              <a:rPr lang="en-US" b="1">
                <a:solidFill>
                  <a:srgbClr val="FFFF00"/>
                </a:solidFill>
                <a:effectLst/>
              </a:rPr>
              <a:t>'official</a:t>
            </a:r>
            <a:r>
              <a:rPr lang="en-US" b="1">
                <a:effectLst/>
              </a:rPr>
              <a:t>' and one that is published by any person, other than an authority is '</a:t>
            </a:r>
            <a:r>
              <a:rPr lang="en-US" b="1">
                <a:solidFill>
                  <a:srgbClr val="FFFF00"/>
                </a:solidFill>
                <a:effectLst/>
              </a:rPr>
              <a:t>unofficial</a:t>
            </a:r>
            <a:r>
              <a:rPr lang="en-US" b="1">
                <a:effectLst/>
              </a:rPr>
              <a:t>'.</a:t>
            </a:r>
          </a:p>
        </p:txBody>
      </p:sp>
      <p:sp>
        <p:nvSpPr>
          <p:cNvPr id="49156" name="Rectangle 4"/>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83" name="Rectangle 7"/>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0179" name="Rectangle 3"/>
          <p:cNvSpPr>
            <a:spLocks noGrp="1" noChangeArrowheads="1"/>
          </p:cNvSpPr>
          <p:nvPr>
            <p:ph type="body" idx="1"/>
          </p:nvPr>
        </p:nvSpPr>
        <p:spPr>
          <a:xfrm>
            <a:off x="304800" y="1524000"/>
            <a:ext cx="8305800" cy="4724400"/>
          </a:xfrm>
        </p:spPr>
        <p:txBody>
          <a:bodyPr/>
          <a:lstStyle/>
          <a:p>
            <a:pPr>
              <a:lnSpc>
                <a:spcPct val="110000"/>
              </a:lnSpc>
              <a:buFont typeface="Wingdings" pitchFamily="2" charset="2"/>
              <a:buNone/>
            </a:pPr>
            <a:r>
              <a:rPr lang="en-US" b="1" dirty="0">
                <a:effectLst/>
              </a:rPr>
              <a:t>In 1805, Hahnemann published the results of his observations of fifteen years in his </a:t>
            </a:r>
            <a:r>
              <a:rPr lang="en-US" b="1" dirty="0">
                <a:solidFill>
                  <a:srgbClr val="FFFF00"/>
                </a:solidFill>
                <a:effectLst/>
              </a:rPr>
              <a:t>‘</a:t>
            </a:r>
            <a:r>
              <a:rPr lang="en-US" b="1" dirty="0" err="1">
                <a:solidFill>
                  <a:srgbClr val="FFFF00"/>
                </a:solidFill>
                <a:effectLst/>
              </a:rPr>
              <a:t>Fragmenta</a:t>
            </a:r>
            <a:r>
              <a:rPr lang="en-US" b="1" dirty="0">
                <a:solidFill>
                  <a:srgbClr val="FFFF00"/>
                </a:solidFill>
                <a:effectLst/>
              </a:rPr>
              <a:t> de </a:t>
            </a:r>
            <a:r>
              <a:rPr lang="en-US" b="1" dirty="0" err="1">
                <a:solidFill>
                  <a:srgbClr val="FFFF00"/>
                </a:solidFill>
                <a:effectLst/>
              </a:rPr>
              <a:t>Viribus</a:t>
            </a:r>
            <a:r>
              <a:rPr lang="en-US" b="1" dirty="0">
                <a:solidFill>
                  <a:srgbClr val="FFFF00"/>
                </a:solidFill>
                <a:effectLst/>
              </a:rPr>
              <a:t> </a:t>
            </a:r>
            <a:r>
              <a:rPr lang="en-US" b="1" dirty="0" err="1">
                <a:solidFill>
                  <a:srgbClr val="FFFF00"/>
                </a:solidFill>
                <a:effectLst/>
              </a:rPr>
              <a:t>Medicamentorum</a:t>
            </a:r>
            <a:r>
              <a:rPr lang="en-US" b="1" dirty="0">
                <a:solidFill>
                  <a:srgbClr val="FFFF00"/>
                </a:solidFill>
                <a:effectLst/>
              </a:rPr>
              <a:t> </a:t>
            </a:r>
            <a:r>
              <a:rPr lang="en-US" b="1" dirty="0" err="1">
                <a:solidFill>
                  <a:srgbClr val="FFFF00"/>
                </a:solidFill>
                <a:effectLst/>
              </a:rPr>
              <a:t>Positivis</a:t>
            </a:r>
            <a:r>
              <a:rPr lang="en-US" b="1" dirty="0">
                <a:solidFill>
                  <a:srgbClr val="FFFF00"/>
                </a:solidFill>
                <a:effectLst/>
              </a:rPr>
              <a:t> </a:t>
            </a:r>
            <a:r>
              <a:rPr lang="en-US" b="1" dirty="0" err="1">
                <a:solidFill>
                  <a:srgbClr val="FFFF00"/>
                </a:solidFill>
                <a:effectLst/>
              </a:rPr>
              <a:t>sive</a:t>
            </a:r>
            <a:r>
              <a:rPr lang="en-US" b="1" dirty="0">
                <a:solidFill>
                  <a:srgbClr val="FFFF00"/>
                </a:solidFill>
                <a:effectLst/>
              </a:rPr>
              <a:t> in </a:t>
            </a:r>
            <a:r>
              <a:rPr lang="en-US" b="1" dirty="0" err="1">
                <a:solidFill>
                  <a:srgbClr val="FFFF00"/>
                </a:solidFill>
                <a:effectLst/>
              </a:rPr>
              <a:t>sano</a:t>
            </a:r>
            <a:r>
              <a:rPr lang="en-US" b="1" dirty="0">
                <a:solidFill>
                  <a:srgbClr val="FFFF00"/>
                </a:solidFill>
                <a:effectLst/>
              </a:rPr>
              <a:t> </a:t>
            </a:r>
            <a:r>
              <a:rPr lang="en-US" b="1" dirty="0" err="1">
                <a:solidFill>
                  <a:srgbClr val="FFFF00"/>
                </a:solidFill>
                <a:effectLst/>
              </a:rPr>
              <a:t>corpore</a:t>
            </a:r>
            <a:r>
              <a:rPr lang="en-US" b="1" dirty="0">
                <a:solidFill>
                  <a:srgbClr val="FFFF00"/>
                </a:solidFill>
                <a:effectLst/>
              </a:rPr>
              <a:t> </a:t>
            </a:r>
            <a:r>
              <a:rPr lang="en-US" b="1" dirty="0" err="1">
                <a:solidFill>
                  <a:srgbClr val="FFFF00"/>
                </a:solidFill>
                <a:effectLst/>
              </a:rPr>
              <a:t>humano</a:t>
            </a:r>
            <a:r>
              <a:rPr lang="en-US" b="1" dirty="0">
                <a:solidFill>
                  <a:srgbClr val="FFFF00"/>
                </a:solidFill>
                <a:effectLst/>
              </a:rPr>
              <a:t> </a:t>
            </a:r>
            <a:r>
              <a:rPr lang="en-US" b="1" dirty="0" err="1">
                <a:solidFill>
                  <a:srgbClr val="FFFF00"/>
                </a:solidFill>
                <a:effectLst/>
              </a:rPr>
              <a:t>observatatis</a:t>
            </a:r>
            <a:r>
              <a:rPr lang="en-US" b="1" dirty="0">
                <a:solidFill>
                  <a:srgbClr val="FFFF00"/>
                </a:solidFill>
                <a:effectLst/>
              </a:rPr>
              <a:t>’.</a:t>
            </a:r>
            <a:r>
              <a:rPr lang="en-US" b="1" dirty="0">
                <a:effectLst/>
              </a:rPr>
              <a:t> </a:t>
            </a:r>
          </a:p>
          <a:p>
            <a:pPr>
              <a:lnSpc>
                <a:spcPct val="110000"/>
              </a:lnSpc>
              <a:buFont typeface="Wingdings" pitchFamily="2" charset="2"/>
              <a:buNone/>
            </a:pPr>
            <a:endParaRPr lang="en-US" sz="2000" b="1" dirty="0">
              <a:effectLst/>
            </a:endParaRPr>
          </a:p>
          <a:p>
            <a:pPr>
              <a:lnSpc>
                <a:spcPct val="110000"/>
              </a:lnSpc>
              <a:buFont typeface="Wingdings" pitchFamily="2" charset="2"/>
              <a:buNone/>
            </a:pPr>
            <a:r>
              <a:rPr lang="en-US" b="1" dirty="0">
                <a:effectLst/>
              </a:rPr>
              <a:t>Between the years 1811 and 1832 were published his </a:t>
            </a:r>
            <a:r>
              <a:rPr lang="en-US" b="1" dirty="0">
                <a:solidFill>
                  <a:srgbClr val="FFFF00"/>
                </a:solidFill>
                <a:effectLst/>
              </a:rPr>
              <a:t>''</a:t>
            </a:r>
            <a:r>
              <a:rPr lang="en-US" b="1" dirty="0" err="1">
                <a:solidFill>
                  <a:srgbClr val="FFFF00"/>
                </a:solidFill>
                <a:effectLst/>
              </a:rPr>
              <a:t>Materia</a:t>
            </a:r>
            <a:r>
              <a:rPr lang="en-US" b="1" dirty="0">
                <a:solidFill>
                  <a:srgbClr val="FFFF00"/>
                </a:solidFill>
                <a:effectLst/>
              </a:rPr>
              <a:t> </a:t>
            </a:r>
            <a:r>
              <a:rPr lang="en-US" b="1" dirty="0" err="1">
                <a:solidFill>
                  <a:srgbClr val="FFFF00"/>
                </a:solidFill>
                <a:effectLst/>
              </a:rPr>
              <a:t>Medica</a:t>
            </a:r>
            <a:r>
              <a:rPr lang="en-US" b="1" dirty="0">
                <a:solidFill>
                  <a:srgbClr val="FFFF00"/>
                </a:solidFill>
                <a:effectLst/>
              </a:rPr>
              <a:t> </a:t>
            </a:r>
            <a:r>
              <a:rPr lang="en-US" b="1" dirty="0" err="1">
                <a:solidFill>
                  <a:srgbClr val="FFFF00"/>
                </a:solidFill>
                <a:effectLst/>
              </a:rPr>
              <a:t>Pura</a:t>
            </a:r>
            <a:r>
              <a:rPr lang="en-US" b="1" dirty="0">
                <a:solidFill>
                  <a:srgbClr val="FFFF00"/>
                </a:solidFill>
                <a:effectLst/>
              </a:rPr>
              <a:t>''</a:t>
            </a:r>
            <a:r>
              <a:rPr lang="en-US" b="1" dirty="0">
                <a:effectLst/>
              </a:rPr>
              <a:t> and </a:t>
            </a:r>
            <a:r>
              <a:rPr lang="en-US" b="1" dirty="0">
                <a:solidFill>
                  <a:srgbClr val="FFFF00"/>
                </a:solidFill>
                <a:effectLst/>
              </a:rPr>
              <a:t>''Chronic Diseases''. </a:t>
            </a:r>
            <a:endParaRPr lang="en-US" b="1" dirty="0">
              <a:effectLst/>
            </a:endParaRPr>
          </a:p>
        </p:txBody>
      </p:sp>
      <p:sp>
        <p:nvSpPr>
          <p:cNvPr id="50180" name="Text Box 4"/>
          <p:cNvSpPr txBox="1">
            <a:spLocks noChangeArrowheads="1"/>
          </p:cNvSpPr>
          <p:nvPr/>
        </p:nvSpPr>
        <p:spPr bwMode="auto">
          <a:xfrm>
            <a:off x="609600" y="0"/>
            <a:ext cx="8001000" cy="106680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200" b="1">
                <a:effectLst>
                  <a:outerShdw blurRad="38100" dist="38100" dir="2700000" algn="tl">
                    <a:srgbClr val="000000"/>
                  </a:outerShdw>
                </a:effectLst>
                <a:latin typeface="Times New Roman" pitchFamily="18" charset="0"/>
              </a:rPr>
              <a:t>HISTORY OF </a:t>
            </a:r>
          </a:p>
          <a:p>
            <a:pPr algn="ctr"/>
            <a:r>
              <a:rPr lang="en-US" sz="3200" b="1">
                <a:effectLst>
                  <a:outerShdw blurRad="38100" dist="38100" dir="2700000" algn="tl">
                    <a:srgbClr val="000000"/>
                  </a:outerShdw>
                </a:effectLst>
                <a:latin typeface="Times New Roman" pitchFamily="18" charset="0"/>
              </a:rPr>
              <a:t>HOMOEOPATHIC PHARMACOPOEIAS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381000" y="685800"/>
            <a:ext cx="8458200" cy="6096000"/>
          </a:xfrm>
        </p:spPr>
        <p:txBody>
          <a:bodyPr/>
          <a:lstStyle/>
          <a:p>
            <a:pPr>
              <a:lnSpc>
                <a:spcPct val="120000"/>
              </a:lnSpc>
              <a:buClr>
                <a:srgbClr val="00CCFF"/>
              </a:buClr>
              <a:buSzPct val="150000"/>
              <a:buFontTx/>
              <a:buChar char="•"/>
            </a:pPr>
            <a:r>
              <a:rPr lang="en-US" b="1">
                <a:effectLst/>
              </a:rPr>
              <a:t>1825 : Dr. Caspari (Leipzig, Germany) published </a:t>
            </a:r>
            <a:r>
              <a:rPr lang="en-US" b="1">
                <a:solidFill>
                  <a:srgbClr val="FFFF00"/>
                </a:solidFill>
                <a:effectLst/>
              </a:rPr>
              <a:t>Dispensatory of Homoeopathic Pharmacopoeia.</a:t>
            </a:r>
          </a:p>
          <a:p>
            <a:pPr>
              <a:lnSpc>
                <a:spcPct val="120000"/>
              </a:lnSpc>
              <a:buClr>
                <a:srgbClr val="00CCFF"/>
              </a:buClr>
              <a:buSzPct val="150000"/>
              <a:buFontTx/>
              <a:buNone/>
            </a:pPr>
            <a:endParaRPr lang="en-US" sz="1800" b="1">
              <a:solidFill>
                <a:srgbClr val="FFFF00"/>
              </a:solidFill>
              <a:effectLst/>
            </a:endParaRPr>
          </a:p>
          <a:p>
            <a:pPr>
              <a:lnSpc>
                <a:spcPct val="120000"/>
              </a:lnSpc>
              <a:buClr>
                <a:srgbClr val="00CCFF"/>
              </a:buClr>
              <a:buSzPct val="150000"/>
              <a:buFontTx/>
              <a:buChar char="•"/>
            </a:pPr>
            <a:r>
              <a:rPr lang="en-US" b="1">
                <a:effectLst/>
              </a:rPr>
              <a:t>1870 : </a:t>
            </a:r>
            <a:r>
              <a:rPr lang="en-US" b="1">
                <a:solidFill>
                  <a:srgbClr val="FFFF00"/>
                </a:solidFill>
                <a:effectLst/>
                <a:hlinkClick r:id="rId2" action="ppaction://hlinksldjump"/>
              </a:rPr>
              <a:t>British Homoeopathic Pharmacopoeia</a:t>
            </a:r>
            <a:r>
              <a:rPr lang="en-US" b="1">
                <a:effectLst/>
                <a:hlinkClick r:id="rId2" action="ppaction://hlinksldjump"/>
              </a:rPr>
              <a:t> </a:t>
            </a:r>
            <a:r>
              <a:rPr lang="en-US" b="1">
                <a:effectLst/>
              </a:rPr>
              <a:t>by British  Homoeopathic Society, London.</a:t>
            </a:r>
          </a:p>
          <a:p>
            <a:pPr>
              <a:lnSpc>
                <a:spcPct val="120000"/>
              </a:lnSpc>
              <a:buClr>
                <a:srgbClr val="00CCFF"/>
              </a:buClr>
              <a:buSzPct val="150000"/>
              <a:buFontTx/>
              <a:buNone/>
            </a:pPr>
            <a:endParaRPr lang="en-US" sz="1800" b="1">
              <a:effectLst/>
            </a:endParaRPr>
          </a:p>
          <a:p>
            <a:pPr>
              <a:lnSpc>
                <a:spcPct val="120000"/>
              </a:lnSpc>
              <a:buClr>
                <a:srgbClr val="00CCFF"/>
              </a:buClr>
              <a:buSzPct val="150000"/>
              <a:buFontTx/>
              <a:buChar char="•"/>
            </a:pPr>
            <a:r>
              <a:rPr lang="en-US" b="1">
                <a:effectLst/>
              </a:rPr>
              <a:t>1872 : Schwabe – </a:t>
            </a:r>
            <a:r>
              <a:rPr lang="en-US" b="1">
                <a:solidFill>
                  <a:srgbClr val="FFFF00"/>
                </a:solidFill>
                <a:effectLst/>
                <a:hlinkClick r:id="rId3" action="ppaction://hlinksldjump"/>
              </a:rPr>
              <a:t>Pharmacopoeia Homoeopathica Polyglottica.</a:t>
            </a:r>
            <a:endParaRPr lang="en-US" b="1">
              <a:solidFill>
                <a:srgbClr val="FFFF00"/>
              </a:solidFill>
              <a:effectLst/>
            </a:endParaRPr>
          </a:p>
        </p:txBody>
      </p:sp>
      <p:sp>
        <p:nvSpPr>
          <p:cNvPr id="51204" name="Rectangle 4"/>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457200" y="927100"/>
            <a:ext cx="8153400" cy="5626100"/>
          </a:xfrm>
          <a:prstGeom prst="rect">
            <a:avLst/>
          </a:prstGeom>
          <a:noFill/>
          <a:ln w="9525">
            <a:noFill/>
            <a:miter lim="800000"/>
            <a:headEnd/>
            <a:tailEnd/>
          </a:ln>
          <a:effectLst/>
        </p:spPr>
        <p:txBody>
          <a:bodyPr>
            <a:spAutoFit/>
          </a:bodyPr>
          <a:lstStyle/>
          <a:p>
            <a:pPr>
              <a:lnSpc>
                <a:spcPct val="115000"/>
              </a:lnSpc>
              <a:buClr>
                <a:srgbClr val="00CCFF"/>
              </a:buClr>
              <a:buSzPct val="150000"/>
              <a:buFontTx/>
              <a:buChar char="•"/>
            </a:pPr>
            <a:r>
              <a:rPr lang="en-US" sz="3200" b="1"/>
              <a:t> 1876 : </a:t>
            </a:r>
            <a:r>
              <a:rPr lang="en-US" sz="3200" b="1">
                <a:solidFill>
                  <a:srgbClr val="FFFF00"/>
                </a:solidFill>
              </a:rPr>
              <a:t>United States Homoeopathic</a:t>
            </a:r>
          </a:p>
          <a:p>
            <a:pPr>
              <a:lnSpc>
                <a:spcPct val="115000"/>
              </a:lnSpc>
              <a:buClr>
                <a:srgbClr val="00CCFF"/>
              </a:buClr>
              <a:buSzPct val="150000"/>
            </a:pPr>
            <a:r>
              <a:rPr lang="en-US" sz="3200" b="1">
                <a:solidFill>
                  <a:srgbClr val="FFFF00"/>
                </a:solidFill>
              </a:rPr>
              <a:t>   Pharmacopoeia</a:t>
            </a:r>
          </a:p>
          <a:p>
            <a:pPr>
              <a:lnSpc>
                <a:spcPct val="115000"/>
              </a:lnSpc>
              <a:buClr>
                <a:srgbClr val="00CCFF"/>
              </a:buClr>
              <a:buSzPct val="150000"/>
            </a:pPr>
            <a:endParaRPr lang="en-US" sz="2800" b="1">
              <a:solidFill>
                <a:srgbClr val="FFFF00"/>
              </a:solidFill>
            </a:endParaRPr>
          </a:p>
          <a:p>
            <a:pPr>
              <a:lnSpc>
                <a:spcPct val="115000"/>
              </a:lnSpc>
              <a:buClr>
                <a:srgbClr val="00CCFF"/>
              </a:buClr>
              <a:buSzPct val="150000"/>
              <a:buFontTx/>
              <a:buChar char="•"/>
            </a:pPr>
            <a:r>
              <a:rPr lang="en-US" sz="3200" b="1"/>
              <a:t> 1882 : </a:t>
            </a:r>
            <a:r>
              <a:rPr lang="en-US" sz="3200" b="1">
                <a:solidFill>
                  <a:srgbClr val="FFFF00"/>
                </a:solidFill>
              </a:rPr>
              <a:t>American Homoeopathic</a:t>
            </a:r>
          </a:p>
          <a:p>
            <a:pPr>
              <a:lnSpc>
                <a:spcPct val="115000"/>
              </a:lnSpc>
              <a:buClr>
                <a:srgbClr val="00CCFF"/>
              </a:buClr>
              <a:buSzPct val="150000"/>
            </a:pPr>
            <a:r>
              <a:rPr lang="en-US" sz="3200" b="1">
                <a:solidFill>
                  <a:srgbClr val="FFFF00"/>
                </a:solidFill>
              </a:rPr>
              <a:t>   Pharmacopoeia</a:t>
            </a:r>
            <a:r>
              <a:rPr lang="en-US" sz="3200" b="1"/>
              <a:t> by Boericke and Tafel,</a:t>
            </a:r>
          </a:p>
          <a:p>
            <a:pPr>
              <a:lnSpc>
                <a:spcPct val="115000"/>
              </a:lnSpc>
              <a:buClr>
                <a:srgbClr val="00CCFF"/>
              </a:buClr>
              <a:buSzPct val="150000"/>
            </a:pPr>
            <a:r>
              <a:rPr lang="en-US" sz="3200" b="1"/>
              <a:t>   New York &amp; Philadelphia</a:t>
            </a:r>
          </a:p>
          <a:p>
            <a:pPr>
              <a:lnSpc>
                <a:spcPct val="115000"/>
              </a:lnSpc>
              <a:buClr>
                <a:srgbClr val="00CCFF"/>
              </a:buClr>
              <a:buSzPct val="150000"/>
            </a:pPr>
            <a:endParaRPr lang="en-US" sz="3200" b="1"/>
          </a:p>
          <a:p>
            <a:pPr>
              <a:lnSpc>
                <a:spcPct val="115000"/>
              </a:lnSpc>
              <a:buClr>
                <a:srgbClr val="00CCFF"/>
              </a:buClr>
              <a:buSzPct val="150000"/>
              <a:buFontTx/>
              <a:buChar char="•"/>
            </a:pPr>
            <a:r>
              <a:rPr lang="en-US" sz="3200" b="1"/>
              <a:t> 1884 : </a:t>
            </a:r>
            <a:r>
              <a:rPr lang="en-US" sz="3200" b="1">
                <a:solidFill>
                  <a:srgbClr val="FFFF00"/>
                </a:solidFill>
              </a:rPr>
              <a:t>American Homoeopathic</a:t>
            </a:r>
          </a:p>
          <a:p>
            <a:pPr>
              <a:lnSpc>
                <a:spcPct val="115000"/>
              </a:lnSpc>
              <a:buClr>
                <a:srgbClr val="00CCFF"/>
              </a:buClr>
              <a:buSzPct val="150000"/>
            </a:pPr>
            <a:r>
              <a:rPr lang="en-US" sz="3200" b="1">
                <a:solidFill>
                  <a:srgbClr val="FFFF00"/>
                </a:solidFill>
              </a:rPr>
              <a:t>   Dispensatory</a:t>
            </a:r>
          </a:p>
          <a:p>
            <a:pPr>
              <a:lnSpc>
                <a:spcPct val="115000"/>
              </a:lnSpc>
              <a:buClr>
                <a:srgbClr val="00CCFF"/>
              </a:buClr>
              <a:buSzPct val="150000"/>
            </a:pPr>
            <a:endParaRPr lang="en-US" sz="3200"/>
          </a:p>
        </p:txBody>
      </p:sp>
      <p:sp>
        <p:nvSpPr>
          <p:cNvPr id="74757" name="Rectangle 5"/>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304800" y="533400"/>
            <a:ext cx="8458200" cy="6096000"/>
          </a:xfrm>
        </p:spPr>
        <p:txBody>
          <a:bodyPr/>
          <a:lstStyle/>
          <a:p>
            <a:pPr>
              <a:lnSpc>
                <a:spcPct val="90000"/>
              </a:lnSpc>
              <a:buClr>
                <a:srgbClr val="00CCFF"/>
              </a:buClr>
              <a:buSzPct val="150000"/>
              <a:buFontTx/>
              <a:buChar char="•"/>
            </a:pPr>
            <a:r>
              <a:rPr lang="en-US" b="1">
                <a:effectLst/>
              </a:rPr>
              <a:t>1897 : Otis Clap &amp; Son Inc. Agent,</a:t>
            </a:r>
          </a:p>
          <a:p>
            <a:pPr>
              <a:lnSpc>
                <a:spcPct val="90000"/>
              </a:lnSpc>
              <a:buClr>
                <a:srgbClr val="00CCFF"/>
              </a:buClr>
              <a:buSzPct val="150000"/>
              <a:buFontTx/>
              <a:buNone/>
            </a:pPr>
            <a:r>
              <a:rPr lang="en-US" b="1">
                <a:effectLst/>
              </a:rPr>
              <a:t>   Boston, U.S.A. published  </a:t>
            </a:r>
            <a:r>
              <a:rPr lang="en-US" b="1">
                <a:solidFill>
                  <a:srgbClr val="FFFF00"/>
                </a:solidFill>
                <a:effectLst/>
              </a:rPr>
              <a:t>Pharmacopoeia of American Institute of Homoeopathy</a:t>
            </a:r>
          </a:p>
          <a:p>
            <a:pPr>
              <a:lnSpc>
                <a:spcPct val="90000"/>
              </a:lnSpc>
              <a:buClr>
                <a:srgbClr val="00CCFF"/>
              </a:buClr>
              <a:buSzPct val="150000"/>
              <a:buFontTx/>
              <a:buNone/>
            </a:pPr>
            <a:r>
              <a:rPr lang="en-US" sz="2400" b="1">
                <a:solidFill>
                  <a:srgbClr val="FFFF00"/>
                </a:solidFill>
                <a:effectLst/>
              </a:rPr>
              <a:t> </a:t>
            </a:r>
          </a:p>
          <a:p>
            <a:pPr eaLnBrk="0" hangingPunct="0">
              <a:lnSpc>
                <a:spcPct val="115000"/>
              </a:lnSpc>
              <a:spcBef>
                <a:spcPct val="0"/>
              </a:spcBef>
              <a:buClr>
                <a:srgbClr val="00CCFF"/>
              </a:buClr>
              <a:buSzPct val="150000"/>
              <a:buFontTx/>
              <a:buChar char="•"/>
            </a:pPr>
            <a:r>
              <a:rPr lang="en-US" b="1">
                <a:effectLst/>
              </a:rPr>
              <a:t>1901 : 2nd edition of Pharmacopoeia of American Institute of Homoeopathy, but title changed to </a:t>
            </a:r>
            <a:r>
              <a:rPr lang="en-US" b="1">
                <a:solidFill>
                  <a:srgbClr val="FFFF00"/>
                </a:solidFill>
                <a:effectLst/>
              </a:rPr>
              <a:t>"Homoeopathic Pharmacopoeia of the United States".</a:t>
            </a:r>
          </a:p>
          <a:p>
            <a:pPr eaLnBrk="0" hangingPunct="0">
              <a:lnSpc>
                <a:spcPct val="115000"/>
              </a:lnSpc>
              <a:spcBef>
                <a:spcPct val="0"/>
              </a:spcBef>
              <a:buClr>
                <a:srgbClr val="00CCFF"/>
              </a:buClr>
              <a:buSzPct val="150000"/>
              <a:buFontTx/>
              <a:buNone/>
            </a:pPr>
            <a:endParaRPr lang="en-US" sz="2400" b="1">
              <a:solidFill>
                <a:srgbClr val="FFFF00"/>
              </a:solidFill>
              <a:effectLst/>
            </a:endParaRPr>
          </a:p>
          <a:p>
            <a:pPr>
              <a:lnSpc>
                <a:spcPct val="90000"/>
              </a:lnSpc>
              <a:buClr>
                <a:srgbClr val="00CCFF"/>
              </a:buClr>
              <a:buSzPct val="150000"/>
              <a:buFontTx/>
              <a:buChar char="•"/>
            </a:pPr>
            <a:r>
              <a:rPr lang="en-US" b="1">
                <a:effectLst/>
              </a:rPr>
              <a:t>1898 – </a:t>
            </a:r>
            <a:r>
              <a:rPr lang="en-US" b="1">
                <a:solidFill>
                  <a:srgbClr val="FFFF00"/>
                </a:solidFill>
                <a:effectLst/>
              </a:rPr>
              <a:t>Pharmacopée Homoeopathique Française</a:t>
            </a:r>
          </a:p>
        </p:txBody>
      </p:sp>
      <p:sp>
        <p:nvSpPr>
          <p:cNvPr id="52228" name="Rectangle 4"/>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4" name="Rectangle 6"/>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3251" name="Rectangle 3"/>
          <p:cNvSpPr>
            <a:spLocks noGrp="1" noChangeArrowheads="1"/>
          </p:cNvSpPr>
          <p:nvPr>
            <p:ph type="body" idx="1"/>
          </p:nvPr>
        </p:nvSpPr>
        <p:spPr>
          <a:xfrm>
            <a:off x="381000" y="990600"/>
            <a:ext cx="8458200" cy="4876800"/>
          </a:xfrm>
        </p:spPr>
        <p:txBody>
          <a:bodyPr/>
          <a:lstStyle/>
          <a:p>
            <a:pPr>
              <a:spcBef>
                <a:spcPct val="0"/>
              </a:spcBef>
              <a:buFont typeface="Wingdings" pitchFamily="2" charset="2"/>
              <a:buNone/>
            </a:pPr>
            <a:r>
              <a:rPr lang="en-US" b="1" dirty="0">
                <a:solidFill>
                  <a:srgbClr val="FFFF00"/>
                </a:solidFill>
                <a:effectLst/>
              </a:rPr>
              <a:t>The  Homoeopathic Pharmacopoeia of </a:t>
            </a:r>
          </a:p>
          <a:p>
            <a:pPr>
              <a:spcBef>
                <a:spcPct val="0"/>
              </a:spcBef>
              <a:buFont typeface="Wingdings" pitchFamily="2" charset="2"/>
              <a:buNone/>
            </a:pPr>
            <a:r>
              <a:rPr lang="en-US" b="1" dirty="0">
                <a:solidFill>
                  <a:srgbClr val="FFFF00"/>
                </a:solidFill>
                <a:effectLst/>
              </a:rPr>
              <a:t>   The United States</a:t>
            </a:r>
            <a:r>
              <a:rPr lang="en-US" b="1" dirty="0">
                <a:effectLst/>
              </a:rPr>
              <a:t> is published under </a:t>
            </a:r>
          </a:p>
          <a:p>
            <a:pPr>
              <a:spcBef>
                <a:spcPct val="0"/>
              </a:spcBef>
              <a:buFont typeface="Wingdings" pitchFamily="2" charset="2"/>
              <a:buNone/>
            </a:pPr>
            <a:r>
              <a:rPr lang="en-US" b="1" dirty="0">
                <a:effectLst/>
              </a:rPr>
              <a:t>   the direction of </a:t>
            </a:r>
            <a:r>
              <a:rPr lang="en-US" b="1" dirty="0">
                <a:solidFill>
                  <a:srgbClr val="FFFF00"/>
                </a:solidFill>
                <a:effectLst/>
              </a:rPr>
              <a:t>The Committee on </a:t>
            </a:r>
          </a:p>
          <a:p>
            <a:pPr>
              <a:spcBef>
                <a:spcPct val="0"/>
              </a:spcBef>
              <a:buFont typeface="Wingdings" pitchFamily="2" charset="2"/>
              <a:buNone/>
            </a:pPr>
            <a:r>
              <a:rPr lang="en-US" b="1" dirty="0">
                <a:solidFill>
                  <a:srgbClr val="FFFF00"/>
                </a:solidFill>
                <a:effectLst/>
              </a:rPr>
              <a:t>   Pharmacopoeia of the American </a:t>
            </a:r>
          </a:p>
          <a:p>
            <a:pPr>
              <a:spcBef>
                <a:spcPct val="0"/>
              </a:spcBef>
              <a:buFont typeface="Wingdings" pitchFamily="2" charset="2"/>
              <a:buNone/>
            </a:pPr>
            <a:r>
              <a:rPr lang="en-US" b="1" dirty="0">
                <a:solidFill>
                  <a:srgbClr val="FFFF00"/>
                </a:solidFill>
                <a:effectLst/>
              </a:rPr>
              <a:t>   Institute Of Homoeopathy. </a:t>
            </a:r>
          </a:p>
          <a:p>
            <a:pPr>
              <a:spcBef>
                <a:spcPct val="0"/>
              </a:spcBef>
              <a:buFont typeface="Wingdings" pitchFamily="2" charset="2"/>
              <a:buNone/>
            </a:pPr>
            <a:endParaRPr lang="en-US" sz="1200" b="1" dirty="0">
              <a:solidFill>
                <a:srgbClr val="FFFF00"/>
              </a:solidFill>
              <a:effectLst/>
            </a:endParaRPr>
          </a:p>
          <a:p>
            <a:pPr>
              <a:buFont typeface="Wingdings" pitchFamily="2" charset="2"/>
              <a:buNone/>
            </a:pPr>
            <a:endParaRPr lang="en-US" sz="1800" b="1" dirty="0">
              <a:solidFill>
                <a:srgbClr val="FFFF00"/>
              </a:solidFill>
              <a:effectLst/>
            </a:endParaRPr>
          </a:p>
          <a:p>
            <a:pPr>
              <a:spcBef>
                <a:spcPct val="0"/>
              </a:spcBef>
              <a:buFont typeface="Wingdings" pitchFamily="2" charset="2"/>
              <a:buNone/>
            </a:pPr>
            <a:r>
              <a:rPr lang="en-US" b="1" dirty="0">
                <a:effectLst/>
              </a:rPr>
              <a:t>By the final passage (June 1938) of the Food, Drugs and Cosmetic Act, it became the sole authority in the United States for the preparation of all remedies claiming to be homoeopathic. </a:t>
            </a:r>
          </a:p>
        </p:txBody>
      </p:sp>
      <p:sp>
        <p:nvSpPr>
          <p:cNvPr id="53253" name="Text Box 5"/>
          <p:cNvSpPr txBox="1">
            <a:spLocks noChangeArrowheads="1"/>
          </p:cNvSpPr>
          <p:nvPr/>
        </p:nvSpPr>
        <p:spPr bwMode="auto">
          <a:xfrm>
            <a:off x="3200400" y="0"/>
            <a:ext cx="2895600" cy="701675"/>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4000" b="1">
                <a:effectLst>
                  <a:outerShdw blurRad="38100" dist="38100" dir="2700000" algn="tl">
                    <a:srgbClr val="000000"/>
                  </a:outerShdw>
                </a:effectLst>
                <a:latin typeface="Times New Roman" pitchFamily="18" charset="0"/>
              </a:rPr>
              <a:t>H P U 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5" name="Rectangle 3"/>
          <p:cNvSpPr>
            <a:spLocks noGrp="1" noChangeArrowheads="1"/>
          </p:cNvSpPr>
          <p:nvPr>
            <p:ph type="body" sz="half" idx="1"/>
          </p:nvPr>
        </p:nvSpPr>
        <p:spPr>
          <a:xfrm>
            <a:off x="2971800" y="1447800"/>
            <a:ext cx="5791200" cy="4533900"/>
          </a:xfrm>
        </p:spPr>
        <p:txBody>
          <a:bodyPr/>
          <a:lstStyle/>
          <a:p>
            <a:pPr>
              <a:lnSpc>
                <a:spcPct val="120000"/>
              </a:lnSpc>
              <a:buFont typeface="Wingdings" pitchFamily="2" charset="2"/>
              <a:buNone/>
            </a:pPr>
            <a:r>
              <a:rPr lang="en-US" b="1" dirty="0"/>
              <a:t>Dr. Willmar </a:t>
            </a:r>
            <a:r>
              <a:rPr lang="en-US" b="1" dirty="0" err="1"/>
              <a:t>Schwabe</a:t>
            </a:r>
            <a:r>
              <a:rPr lang="en-US" b="1" dirty="0"/>
              <a:t> created precise standards for homoeopathic pharmaceutical production, which was published in 1872 as </a:t>
            </a:r>
            <a:r>
              <a:rPr lang="en-US" b="1" dirty="0">
                <a:solidFill>
                  <a:srgbClr val="FFFF00"/>
                </a:solidFill>
              </a:rPr>
              <a:t>Pharmacopoeia </a:t>
            </a:r>
            <a:r>
              <a:rPr lang="en-US" b="1" dirty="0" err="1">
                <a:solidFill>
                  <a:srgbClr val="FFFF00"/>
                </a:solidFill>
              </a:rPr>
              <a:t>Homoeopathica</a:t>
            </a:r>
            <a:r>
              <a:rPr lang="en-US" b="1" dirty="0">
                <a:solidFill>
                  <a:srgbClr val="FFFF00"/>
                </a:solidFill>
              </a:rPr>
              <a:t> </a:t>
            </a:r>
            <a:r>
              <a:rPr lang="en-US" b="1" dirty="0" err="1">
                <a:solidFill>
                  <a:srgbClr val="FFFF00"/>
                </a:solidFill>
              </a:rPr>
              <a:t>Polyglotta</a:t>
            </a:r>
            <a:r>
              <a:rPr lang="en-US" b="1" dirty="0">
                <a:solidFill>
                  <a:srgbClr val="FFFF00"/>
                </a:solidFill>
              </a:rPr>
              <a:t>.</a:t>
            </a:r>
            <a:r>
              <a:rPr lang="en-US" b="1" dirty="0"/>
              <a:t> </a:t>
            </a:r>
          </a:p>
        </p:txBody>
      </p:sp>
      <p:sp>
        <p:nvSpPr>
          <p:cNvPr id="54286" name="Rectangle 14"/>
          <p:cNvSpPr>
            <a:spLocks noChangeArrowheads="1"/>
          </p:cNvSpPr>
          <p:nvPr/>
        </p:nvSpPr>
        <p:spPr bwMode="auto">
          <a:xfrm>
            <a:off x="304800" y="457200"/>
            <a:ext cx="8534400" cy="6172200"/>
          </a:xfrm>
          <a:prstGeom prst="rect">
            <a:avLst/>
          </a:prstGeom>
          <a:noFill/>
          <a:ln w="12700">
            <a:solidFill>
              <a:schemeClr val="accent2"/>
            </a:solidFill>
            <a:miter lim="800000"/>
            <a:headEnd/>
            <a:tailEnd/>
          </a:ln>
          <a:effectLst/>
        </p:spPr>
        <p:txBody>
          <a:bodyPr wrap="none" anchor="ctr"/>
          <a:lstStyle/>
          <a:p>
            <a:endParaRPr lang="en-US"/>
          </a:p>
        </p:txBody>
      </p:sp>
      <p:sp>
        <p:nvSpPr>
          <p:cNvPr id="54285" name="Text Box 13"/>
          <p:cNvSpPr txBox="1">
            <a:spLocks noChangeArrowheads="1"/>
          </p:cNvSpPr>
          <p:nvPr/>
        </p:nvSpPr>
        <p:spPr bwMode="auto">
          <a:xfrm>
            <a:off x="609600" y="0"/>
            <a:ext cx="8001000" cy="1066800"/>
          </a:xfrm>
          <a:prstGeom prst="rect">
            <a:avLst/>
          </a:prstGeom>
          <a:gradFill rotWithShape="1">
            <a:gsLst>
              <a:gs pos="0">
                <a:schemeClr val="accent1"/>
              </a:gs>
              <a:gs pos="100000">
                <a:schemeClr val="accent1">
                  <a:gamma/>
                  <a:shade val="30196"/>
                  <a:invGamma/>
                </a:schemeClr>
              </a:gs>
            </a:gsLst>
            <a:path path="rect">
              <a:fillToRect t="100000" r="100000"/>
            </a:path>
          </a:gradFill>
          <a:ln w="9525">
            <a:noFill/>
            <a:miter lim="800000"/>
            <a:headEnd/>
            <a:tailEnd/>
          </a:ln>
          <a:effectLst/>
        </p:spPr>
        <p:txBody>
          <a:bodyPr>
            <a:spAutoFit/>
          </a:bodyPr>
          <a:lstStyle/>
          <a:p>
            <a:pPr algn="ctr"/>
            <a:r>
              <a:rPr lang="en-US" sz="3200" b="1">
                <a:effectLst>
                  <a:outerShdw blurRad="38100" dist="38100" dir="2700000" algn="tl">
                    <a:srgbClr val="000000"/>
                  </a:outerShdw>
                </a:effectLst>
                <a:latin typeface="Times New Roman" pitchFamily="18" charset="0"/>
              </a:rPr>
              <a:t>GERMAN </a:t>
            </a:r>
          </a:p>
          <a:p>
            <a:pPr algn="ctr"/>
            <a:r>
              <a:rPr lang="en-US" sz="3200" b="1">
                <a:effectLst>
                  <a:outerShdw blurRad="38100" dist="38100" dir="2700000" algn="tl">
                    <a:srgbClr val="000000"/>
                  </a:outerShdw>
                </a:effectLst>
                <a:latin typeface="Times New Roman" pitchFamily="18" charset="0"/>
              </a:rPr>
              <a:t>HOMOEOPATHIC PHARMACOPOEIA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Digital Dots</Template>
  <TotalTime>609</TotalTime>
  <Words>762</Words>
  <Application>Microsoft PowerPoint</Application>
  <PresentationFormat>On-screen Show (4:3)</PresentationFormat>
  <Paragraphs>151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Digital Dots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VEGETABLE SOURCE</vt:lpstr>
      <vt:lpstr>ANIMAL SOURCE</vt:lpstr>
      <vt:lpstr>CHEMICAL SOURCE</vt:lpstr>
      <vt:lpstr>NOSODE</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Sumit Goel</dc:creator>
  <cp:lastModifiedBy>Windows</cp:lastModifiedBy>
  <cp:revision>114</cp:revision>
  <dcterms:created xsi:type="dcterms:W3CDTF">2002-04-20T10:44:42Z</dcterms:created>
  <dcterms:modified xsi:type="dcterms:W3CDTF">2020-12-03T07:28:49Z</dcterms:modified>
</cp:coreProperties>
</file>